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7" r:id="rId2"/>
    <p:sldId id="280" r:id="rId3"/>
    <p:sldId id="298" r:id="rId4"/>
    <p:sldId id="296" r:id="rId5"/>
    <p:sldId id="299" r:id="rId6"/>
    <p:sldId id="259" r:id="rId7"/>
    <p:sldId id="282" r:id="rId8"/>
    <p:sldId id="301" r:id="rId9"/>
    <p:sldId id="284" r:id="rId10"/>
    <p:sldId id="286" r:id="rId11"/>
    <p:sldId id="285" r:id="rId12"/>
    <p:sldId id="317" r:id="rId13"/>
    <p:sldId id="303" r:id="rId14"/>
    <p:sldId id="310" r:id="rId15"/>
    <p:sldId id="313" r:id="rId16"/>
    <p:sldId id="304" r:id="rId17"/>
    <p:sldId id="312" r:id="rId18"/>
    <p:sldId id="314" r:id="rId19"/>
    <p:sldId id="316" r:id="rId20"/>
    <p:sldId id="305" r:id="rId21"/>
    <p:sldId id="279" r:id="rId22"/>
    <p:sldId id="297" r:id="rId23"/>
    <p:sldId id="300" r:id="rId24"/>
    <p:sldId id="309" r:id="rId25"/>
    <p:sldId id="311" r:id="rId26"/>
    <p:sldId id="319"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E74"/>
    <a:srgbClr val="E0E0E0"/>
    <a:srgbClr val="91BFDB"/>
    <a:srgbClr val="D73027"/>
    <a:srgbClr val="D9D9D9"/>
    <a:srgbClr val="FFD37F"/>
    <a:srgbClr val="F57A7A"/>
    <a:srgbClr val="EEB500"/>
    <a:srgbClr val="63747B"/>
    <a:srgbClr val="C50E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8632" autoAdjust="0"/>
  </p:normalViewPr>
  <p:slideViewPr>
    <p:cSldViewPr snapToGrid="0">
      <p:cViewPr varScale="1">
        <p:scale>
          <a:sx n="50" d="100"/>
          <a:sy n="50" d="100"/>
        </p:scale>
        <p:origin x="128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576A0F-4388-43ED-BB46-723AA288A7B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fr-FR"/>
        </a:p>
      </dgm:t>
    </dgm:pt>
    <dgm:pt modelId="{DD06A153-7BD6-4561-BB1F-DEDC97876D58}">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Altitude</a:t>
          </a:r>
        </a:p>
      </dgm:t>
    </dgm:pt>
    <dgm:pt modelId="{046F8861-C82D-4400-965F-639CD91744BE}" type="parTrans" cxnId="{E5BBF356-647D-4629-80FF-AD215274E5EA}">
      <dgm:prSet/>
      <dgm:spPr/>
      <dgm:t>
        <a:bodyPr/>
        <a:lstStyle/>
        <a:p>
          <a:endParaRPr lang="fr-FR"/>
        </a:p>
      </dgm:t>
    </dgm:pt>
    <dgm:pt modelId="{5828F8F2-595E-410E-95D5-28A6A7D0C038}" type="sibTrans" cxnId="{E5BBF356-647D-4629-80FF-AD215274E5EA}">
      <dgm:prSet/>
      <dgm:spPr/>
      <dgm:t>
        <a:bodyPr/>
        <a:lstStyle/>
        <a:p>
          <a:endParaRPr lang="fr-FR"/>
        </a:p>
      </dgm:t>
    </dgm:pt>
    <dgm:pt modelId="{A514F38B-A2AF-489D-9EFA-AFFE16B89E99}">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Hauteur moyenne de la canopée</a:t>
          </a:r>
        </a:p>
      </dgm:t>
    </dgm:pt>
    <dgm:pt modelId="{A6B97933-8FF4-4FA4-88FE-C816E326EB65}" type="parTrans" cxnId="{B12D7F1A-A0F3-463C-837C-60FC1A06EED4}">
      <dgm:prSet/>
      <dgm:spPr/>
      <dgm:t>
        <a:bodyPr/>
        <a:lstStyle/>
        <a:p>
          <a:endParaRPr lang="fr-FR"/>
        </a:p>
      </dgm:t>
    </dgm:pt>
    <dgm:pt modelId="{EAEFAF82-6918-45A9-AE34-CBCEAB16EB7F}" type="sibTrans" cxnId="{B12D7F1A-A0F3-463C-837C-60FC1A06EED4}">
      <dgm:prSet/>
      <dgm:spPr/>
      <dgm:t>
        <a:bodyPr/>
        <a:lstStyle/>
        <a:p>
          <a:endParaRPr lang="fr-FR"/>
        </a:p>
      </dgm:t>
    </dgm:pt>
    <dgm:pt modelId="{16313D9C-98DE-406E-8CF3-6CA730DA3648}">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Hétérogénéité de la hauteur de la canopée</a:t>
          </a:r>
        </a:p>
      </dgm:t>
    </dgm:pt>
    <dgm:pt modelId="{B9523E2A-7B5C-4DD1-B76B-E3D17D01926D}" type="parTrans" cxnId="{6F19CE50-6282-42B1-BC90-A9D42EDBEDA1}">
      <dgm:prSet/>
      <dgm:spPr/>
      <dgm:t>
        <a:bodyPr/>
        <a:lstStyle/>
        <a:p>
          <a:endParaRPr lang="fr-FR"/>
        </a:p>
      </dgm:t>
    </dgm:pt>
    <dgm:pt modelId="{F5FA565B-5BAA-4D22-9513-FF19D1E005CC}" type="sibTrans" cxnId="{6F19CE50-6282-42B1-BC90-A9D42EDBEDA1}">
      <dgm:prSet/>
      <dgm:spPr/>
      <dgm:t>
        <a:bodyPr/>
        <a:lstStyle/>
        <a:p>
          <a:endParaRPr lang="fr-FR"/>
        </a:p>
      </dgm:t>
    </dgm:pt>
    <dgm:pt modelId="{8A85D00E-E11B-43F9-BEA3-6F0EC5968B06}">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Densité sous la canopée</a:t>
          </a:r>
        </a:p>
      </dgm:t>
    </dgm:pt>
    <dgm:pt modelId="{A2425B50-0B36-44B9-999C-1608CD4D0A0D}" type="parTrans" cxnId="{57B5D074-5D33-48F1-A54E-55FC439C604B}">
      <dgm:prSet/>
      <dgm:spPr/>
      <dgm:t>
        <a:bodyPr/>
        <a:lstStyle/>
        <a:p>
          <a:endParaRPr lang="fr-FR"/>
        </a:p>
      </dgm:t>
    </dgm:pt>
    <dgm:pt modelId="{9E4A23F0-58FA-4269-9D39-D0F485B38E02}" type="sibTrans" cxnId="{57B5D074-5D33-48F1-A54E-55FC439C604B}">
      <dgm:prSet/>
      <dgm:spPr/>
      <dgm:t>
        <a:bodyPr/>
        <a:lstStyle/>
        <a:p>
          <a:endParaRPr lang="fr-FR"/>
        </a:p>
      </dgm:t>
    </dgm:pt>
    <dgm:pt modelId="{B065B75B-30CD-4595-A024-F27598352D5E}">
      <dgm:prSet phldrT="[Texte]">
        <dgm:style>
          <a:lnRef idx="2">
            <a:schemeClr val="accent3"/>
          </a:lnRef>
          <a:fillRef idx="1">
            <a:schemeClr val="lt1"/>
          </a:fillRef>
          <a:effectRef idx="0">
            <a:schemeClr val="accent3"/>
          </a:effectRef>
          <a:fontRef idx="minor">
            <a:schemeClr val="dk1"/>
          </a:fontRef>
        </dgm:style>
      </dgm:prSet>
      <dgm:spPr/>
      <dgm:t>
        <a:bodyPr/>
        <a:lstStyle/>
        <a:p>
          <a:r>
            <a:rPr lang="fr-FR" dirty="0"/>
            <a:t>Pourcentage de Sapin baumier</a:t>
          </a:r>
        </a:p>
      </dgm:t>
    </dgm:pt>
    <dgm:pt modelId="{71D4A2EB-4E5D-460D-BFC9-229C569F0F08}" type="parTrans" cxnId="{820CC0F5-68BF-4BC6-A368-B6980012C761}">
      <dgm:prSet/>
      <dgm:spPr/>
      <dgm:t>
        <a:bodyPr/>
        <a:lstStyle/>
        <a:p>
          <a:endParaRPr lang="fr-FR"/>
        </a:p>
      </dgm:t>
    </dgm:pt>
    <dgm:pt modelId="{AA336D13-6DFE-455E-B0BF-2115A7A1EE6C}" type="sibTrans" cxnId="{820CC0F5-68BF-4BC6-A368-B6980012C761}">
      <dgm:prSet/>
      <dgm:spPr/>
      <dgm:t>
        <a:bodyPr/>
        <a:lstStyle/>
        <a:p>
          <a:endParaRPr lang="fr-FR"/>
        </a:p>
      </dgm:t>
    </dgm:pt>
    <dgm:pt modelId="{6783C715-0051-46B5-99AF-ABABBFB4F4D2}" type="pres">
      <dgm:prSet presAssocID="{91576A0F-4388-43ED-BB46-723AA288A7B9}" presName="diagram" presStyleCnt="0">
        <dgm:presLayoutVars>
          <dgm:dir/>
          <dgm:resizeHandles val="exact"/>
        </dgm:presLayoutVars>
      </dgm:prSet>
      <dgm:spPr/>
    </dgm:pt>
    <dgm:pt modelId="{0CAA49A0-BD23-445C-B522-2BBB433DCAA9}" type="pres">
      <dgm:prSet presAssocID="{DD06A153-7BD6-4561-BB1F-DEDC97876D58}" presName="node" presStyleLbl="node1" presStyleIdx="0" presStyleCnt="5">
        <dgm:presLayoutVars>
          <dgm:bulletEnabled val="1"/>
        </dgm:presLayoutVars>
      </dgm:prSet>
      <dgm:spPr/>
    </dgm:pt>
    <dgm:pt modelId="{5F25F50E-B28A-4BBC-B5DE-004B20E12C7D}" type="pres">
      <dgm:prSet presAssocID="{5828F8F2-595E-410E-95D5-28A6A7D0C038}" presName="sibTrans" presStyleCnt="0"/>
      <dgm:spPr/>
    </dgm:pt>
    <dgm:pt modelId="{A138B4E3-85B1-4C49-B3A5-4A51D0FD8528}" type="pres">
      <dgm:prSet presAssocID="{A514F38B-A2AF-489D-9EFA-AFFE16B89E99}" presName="node" presStyleLbl="node1" presStyleIdx="1" presStyleCnt="5">
        <dgm:presLayoutVars>
          <dgm:bulletEnabled val="1"/>
        </dgm:presLayoutVars>
      </dgm:prSet>
      <dgm:spPr/>
    </dgm:pt>
    <dgm:pt modelId="{0EB124F1-021F-41A9-91AE-64E67378D72C}" type="pres">
      <dgm:prSet presAssocID="{EAEFAF82-6918-45A9-AE34-CBCEAB16EB7F}" presName="sibTrans" presStyleCnt="0"/>
      <dgm:spPr/>
    </dgm:pt>
    <dgm:pt modelId="{7E23663F-B528-41C3-BD0A-5AF87117A3CE}" type="pres">
      <dgm:prSet presAssocID="{16313D9C-98DE-406E-8CF3-6CA730DA3648}" presName="node" presStyleLbl="node1" presStyleIdx="2" presStyleCnt="5">
        <dgm:presLayoutVars>
          <dgm:bulletEnabled val="1"/>
        </dgm:presLayoutVars>
      </dgm:prSet>
      <dgm:spPr/>
    </dgm:pt>
    <dgm:pt modelId="{1E415517-F6E1-4E36-A31A-3B10F573C0CD}" type="pres">
      <dgm:prSet presAssocID="{F5FA565B-5BAA-4D22-9513-FF19D1E005CC}" presName="sibTrans" presStyleCnt="0"/>
      <dgm:spPr/>
    </dgm:pt>
    <dgm:pt modelId="{8AC0E192-791E-420B-81D2-1D7D07F5539E}" type="pres">
      <dgm:prSet presAssocID="{8A85D00E-E11B-43F9-BEA3-6F0EC5968B06}" presName="node" presStyleLbl="node1" presStyleIdx="3" presStyleCnt="5">
        <dgm:presLayoutVars>
          <dgm:bulletEnabled val="1"/>
        </dgm:presLayoutVars>
      </dgm:prSet>
      <dgm:spPr/>
    </dgm:pt>
    <dgm:pt modelId="{402F32A5-6407-4652-AFD9-FB04DCED397A}" type="pres">
      <dgm:prSet presAssocID="{9E4A23F0-58FA-4269-9D39-D0F485B38E02}" presName="sibTrans" presStyleCnt="0"/>
      <dgm:spPr/>
    </dgm:pt>
    <dgm:pt modelId="{FD43FB58-5A3E-460A-A7F7-9CE1D37CCF96}" type="pres">
      <dgm:prSet presAssocID="{B065B75B-30CD-4595-A024-F27598352D5E}" presName="node" presStyleLbl="node1" presStyleIdx="4" presStyleCnt="5">
        <dgm:presLayoutVars>
          <dgm:bulletEnabled val="1"/>
        </dgm:presLayoutVars>
      </dgm:prSet>
      <dgm:spPr/>
    </dgm:pt>
  </dgm:ptLst>
  <dgm:cxnLst>
    <dgm:cxn modelId="{B12D7F1A-A0F3-463C-837C-60FC1A06EED4}" srcId="{91576A0F-4388-43ED-BB46-723AA288A7B9}" destId="{A514F38B-A2AF-489D-9EFA-AFFE16B89E99}" srcOrd="1" destOrd="0" parTransId="{A6B97933-8FF4-4FA4-88FE-C816E326EB65}" sibTransId="{EAEFAF82-6918-45A9-AE34-CBCEAB16EB7F}"/>
    <dgm:cxn modelId="{4B4EA124-B01C-45B2-9581-7555984C1501}" type="presOf" srcId="{8A85D00E-E11B-43F9-BEA3-6F0EC5968B06}" destId="{8AC0E192-791E-420B-81D2-1D7D07F5539E}" srcOrd="0" destOrd="0" presId="urn:microsoft.com/office/officeart/2005/8/layout/default"/>
    <dgm:cxn modelId="{31F7875E-6F42-4D92-A141-BFD050AEEE24}" type="presOf" srcId="{A514F38B-A2AF-489D-9EFA-AFFE16B89E99}" destId="{A138B4E3-85B1-4C49-B3A5-4A51D0FD8528}" srcOrd="0" destOrd="0" presId="urn:microsoft.com/office/officeart/2005/8/layout/default"/>
    <dgm:cxn modelId="{F949505F-C5B1-4877-B1C3-04FB6FB585CB}" type="presOf" srcId="{16313D9C-98DE-406E-8CF3-6CA730DA3648}" destId="{7E23663F-B528-41C3-BD0A-5AF87117A3CE}" srcOrd="0" destOrd="0" presId="urn:microsoft.com/office/officeart/2005/8/layout/default"/>
    <dgm:cxn modelId="{6F19CE50-6282-42B1-BC90-A9D42EDBEDA1}" srcId="{91576A0F-4388-43ED-BB46-723AA288A7B9}" destId="{16313D9C-98DE-406E-8CF3-6CA730DA3648}" srcOrd="2" destOrd="0" parTransId="{B9523E2A-7B5C-4DD1-B76B-E3D17D01926D}" sibTransId="{F5FA565B-5BAA-4D22-9513-FF19D1E005CC}"/>
    <dgm:cxn modelId="{57B5D074-5D33-48F1-A54E-55FC439C604B}" srcId="{91576A0F-4388-43ED-BB46-723AA288A7B9}" destId="{8A85D00E-E11B-43F9-BEA3-6F0EC5968B06}" srcOrd="3" destOrd="0" parTransId="{A2425B50-0B36-44B9-999C-1608CD4D0A0D}" sibTransId="{9E4A23F0-58FA-4269-9D39-D0F485B38E02}"/>
    <dgm:cxn modelId="{E5BBF356-647D-4629-80FF-AD215274E5EA}" srcId="{91576A0F-4388-43ED-BB46-723AA288A7B9}" destId="{DD06A153-7BD6-4561-BB1F-DEDC97876D58}" srcOrd="0" destOrd="0" parTransId="{046F8861-C82D-4400-965F-639CD91744BE}" sibTransId="{5828F8F2-595E-410E-95D5-28A6A7D0C038}"/>
    <dgm:cxn modelId="{F8927B78-994B-4802-8440-EE37F89BA08E}" type="presOf" srcId="{91576A0F-4388-43ED-BB46-723AA288A7B9}" destId="{6783C715-0051-46B5-99AF-ABABBFB4F4D2}" srcOrd="0" destOrd="0" presId="urn:microsoft.com/office/officeart/2005/8/layout/default"/>
    <dgm:cxn modelId="{F2C739A8-981E-4EFF-A634-2EE0CEF5F27B}" type="presOf" srcId="{DD06A153-7BD6-4561-BB1F-DEDC97876D58}" destId="{0CAA49A0-BD23-445C-B522-2BBB433DCAA9}" srcOrd="0" destOrd="0" presId="urn:microsoft.com/office/officeart/2005/8/layout/default"/>
    <dgm:cxn modelId="{027A25B4-AAE8-4C4C-A01E-710A7E5DBC3A}" type="presOf" srcId="{B065B75B-30CD-4595-A024-F27598352D5E}" destId="{FD43FB58-5A3E-460A-A7F7-9CE1D37CCF96}" srcOrd="0" destOrd="0" presId="urn:microsoft.com/office/officeart/2005/8/layout/default"/>
    <dgm:cxn modelId="{820CC0F5-68BF-4BC6-A368-B6980012C761}" srcId="{91576A0F-4388-43ED-BB46-723AA288A7B9}" destId="{B065B75B-30CD-4595-A024-F27598352D5E}" srcOrd="4" destOrd="0" parTransId="{71D4A2EB-4E5D-460D-BFC9-229C569F0F08}" sibTransId="{AA336D13-6DFE-455E-B0BF-2115A7A1EE6C}"/>
    <dgm:cxn modelId="{10414052-C360-413C-8A59-C245A19CF2F1}" type="presParOf" srcId="{6783C715-0051-46B5-99AF-ABABBFB4F4D2}" destId="{0CAA49A0-BD23-445C-B522-2BBB433DCAA9}" srcOrd="0" destOrd="0" presId="urn:microsoft.com/office/officeart/2005/8/layout/default"/>
    <dgm:cxn modelId="{94FCEF9E-2578-40EC-BB07-195473CA4217}" type="presParOf" srcId="{6783C715-0051-46B5-99AF-ABABBFB4F4D2}" destId="{5F25F50E-B28A-4BBC-B5DE-004B20E12C7D}" srcOrd="1" destOrd="0" presId="urn:microsoft.com/office/officeart/2005/8/layout/default"/>
    <dgm:cxn modelId="{BF94CB36-66BA-4365-B8F2-12BBA9791EEE}" type="presParOf" srcId="{6783C715-0051-46B5-99AF-ABABBFB4F4D2}" destId="{A138B4E3-85B1-4C49-B3A5-4A51D0FD8528}" srcOrd="2" destOrd="0" presId="urn:microsoft.com/office/officeart/2005/8/layout/default"/>
    <dgm:cxn modelId="{6900FE89-20A2-4494-9B30-896A198850D1}" type="presParOf" srcId="{6783C715-0051-46B5-99AF-ABABBFB4F4D2}" destId="{0EB124F1-021F-41A9-91AE-64E67378D72C}" srcOrd="3" destOrd="0" presId="urn:microsoft.com/office/officeart/2005/8/layout/default"/>
    <dgm:cxn modelId="{DB8F786C-E2A9-4808-95DC-DC9B9EC96B25}" type="presParOf" srcId="{6783C715-0051-46B5-99AF-ABABBFB4F4D2}" destId="{7E23663F-B528-41C3-BD0A-5AF87117A3CE}" srcOrd="4" destOrd="0" presId="urn:microsoft.com/office/officeart/2005/8/layout/default"/>
    <dgm:cxn modelId="{82B1D7D3-50E2-4165-8024-B825E4611B04}" type="presParOf" srcId="{6783C715-0051-46B5-99AF-ABABBFB4F4D2}" destId="{1E415517-F6E1-4E36-A31A-3B10F573C0CD}" srcOrd="5" destOrd="0" presId="urn:microsoft.com/office/officeart/2005/8/layout/default"/>
    <dgm:cxn modelId="{BFD4E15B-9C5F-486F-A955-96259E045830}" type="presParOf" srcId="{6783C715-0051-46B5-99AF-ABABBFB4F4D2}" destId="{8AC0E192-791E-420B-81D2-1D7D07F5539E}" srcOrd="6" destOrd="0" presId="urn:microsoft.com/office/officeart/2005/8/layout/default"/>
    <dgm:cxn modelId="{357C085C-D18B-4627-BC71-5A33CD42A4A9}" type="presParOf" srcId="{6783C715-0051-46B5-99AF-ABABBFB4F4D2}" destId="{402F32A5-6407-4652-AFD9-FB04DCED397A}" srcOrd="7" destOrd="0" presId="urn:microsoft.com/office/officeart/2005/8/layout/default"/>
    <dgm:cxn modelId="{52C75F1F-0A08-4DF3-9B8A-97B10BD1D253}" type="presParOf" srcId="{6783C715-0051-46B5-99AF-ABABBFB4F4D2}" destId="{FD43FB58-5A3E-460A-A7F7-9CE1D37CCF9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AA49A0-BD23-445C-B522-2BBB433DCAA9}">
      <dsp:nvSpPr>
        <dsp:cNvPr id="0" name=""/>
        <dsp:cNvSpPr/>
      </dsp:nvSpPr>
      <dsp:spPr>
        <a:xfrm>
          <a:off x="595" y="163178"/>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Altitude</a:t>
          </a:r>
        </a:p>
      </dsp:txBody>
      <dsp:txXfrm>
        <a:off x="595" y="163178"/>
        <a:ext cx="2321718" cy="1393031"/>
      </dsp:txXfrm>
    </dsp:sp>
    <dsp:sp modelId="{A138B4E3-85B1-4C49-B3A5-4A51D0FD8528}">
      <dsp:nvSpPr>
        <dsp:cNvPr id="0" name=""/>
        <dsp:cNvSpPr/>
      </dsp:nvSpPr>
      <dsp:spPr>
        <a:xfrm>
          <a:off x="2554485" y="163178"/>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Hauteur moyenne de la canopée</a:t>
          </a:r>
        </a:p>
      </dsp:txBody>
      <dsp:txXfrm>
        <a:off x="2554485" y="163178"/>
        <a:ext cx="2321718" cy="1393031"/>
      </dsp:txXfrm>
    </dsp:sp>
    <dsp:sp modelId="{7E23663F-B528-41C3-BD0A-5AF87117A3CE}">
      <dsp:nvSpPr>
        <dsp:cNvPr id="0" name=""/>
        <dsp:cNvSpPr/>
      </dsp:nvSpPr>
      <dsp:spPr>
        <a:xfrm>
          <a:off x="595" y="1788381"/>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Hétérogénéité de la hauteur de la canopée</a:t>
          </a:r>
        </a:p>
      </dsp:txBody>
      <dsp:txXfrm>
        <a:off x="595" y="1788381"/>
        <a:ext cx="2321718" cy="1393031"/>
      </dsp:txXfrm>
    </dsp:sp>
    <dsp:sp modelId="{8AC0E192-791E-420B-81D2-1D7D07F5539E}">
      <dsp:nvSpPr>
        <dsp:cNvPr id="0" name=""/>
        <dsp:cNvSpPr/>
      </dsp:nvSpPr>
      <dsp:spPr>
        <a:xfrm>
          <a:off x="2554485" y="1788381"/>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Densité sous la canopée</a:t>
          </a:r>
        </a:p>
      </dsp:txBody>
      <dsp:txXfrm>
        <a:off x="2554485" y="1788381"/>
        <a:ext cx="2321718" cy="1393031"/>
      </dsp:txXfrm>
    </dsp:sp>
    <dsp:sp modelId="{FD43FB58-5A3E-460A-A7F7-9CE1D37CCF96}">
      <dsp:nvSpPr>
        <dsp:cNvPr id="0" name=""/>
        <dsp:cNvSpPr/>
      </dsp:nvSpPr>
      <dsp:spPr>
        <a:xfrm>
          <a:off x="1277540" y="3413585"/>
          <a:ext cx="2321718" cy="1393031"/>
        </a:xfrm>
        <a:prstGeom prst="rect">
          <a:avLst/>
        </a:prstGeom>
        <a:solidFill>
          <a:schemeClr val="lt1"/>
        </a:solidFill>
        <a:ln w="19050"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fr-FR" sz="2700" kern="1200" dirty="0"/>
            <a:t>Pourcentage de Sapin baumier</a:t>
          </a:r>
        </a:p>
      </dsp:txBody>
      <dsp:txXfrm>
        <a:off x="1277540" y="3413585"/>
        <a:ext cx="2321718" cy="139303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8466A1-AD13-49F5-B73A-3A734DA30986}" type="datetimeFigureOut">
              <a:rPr lang="fr-FR" smtClean="0"/>
              <a:t>16/04/2025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195ECE-BBC6-4902-A04D-C5E01380D3C6}" type="slidenum">
              <a:rPr lang="fr-FR" smtClean="0"/>
              <a:t>‹N°›</a:t>
            </a:fld>
            <a:endParaRPr lang="fr-FR"/>
          </a:p>
        </p:txBody>
      </p:sp>
    </p:spTree>
    <p:extLst>
      <p:ext uri="{BB962C8B-B14F-4D97-AF65-F5344CB8AC3E}">
        <p14:creationId xmlns:p14="http://schemas.microsoft.com/office/powerpoint/2010/main" val="3829469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r>
              <a:rPr lang="fr-FR" b="0" i="0" dirty="0">
                <a:solidFill>
                  <a:srgbClr val="545D7E"/>
                </a:solidFill>
                <a:effectLst/>
                <a:latin typeface="Google Sans"/>
              </a:rPr>
              <a:t>Le CO2 dans l'atmosphère est mesuré en parties par million (ppm), qui indique le nombre de molécules de CO2 pour un million de molécules d'air sec. </a:t>
            </a:r>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2</a:t>
            </a:fld>
            <a:endParaRPr lang="fr-FR"/>
          </a:p>
        </p:txBody>
      </p:sp>
    </p:spTree>
    <p:extLst>
      <p:ext uri="{BB962C8B-B14F-4D97-AF65-F5344CB8AC3E}">
        <p14:creationId xmlns:p14="http://schemas.microsoft.com/office/powerpoint/2010/main" val="144805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11</a:t>
            </a:fld>
            <a:endParaRPr lang="fr-FR"/>
          </a:p>
        </p:txBody>
      </p:sp>
    </p:spTree>
    <p:extLst>
      <p:ext uri="{BB962C8B-B14F-4D97-AF65-F5344CB8AC3E}">
        <p14:creationId xmlns:p14="http://schemas.microsoft.com/office/powerpoint/2010/main" val="336551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92739-42AB-4B56-97A8-0AF1C72FF33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EDC7900-FE38-8D4F-E810-4FA4052E4C8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A61DE8E-653B-62B2-BD0F-59C02B047ED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9C46096-10A5-7E06-0301-BCC2ECCAF6EE}"/>
              </a:ext>
            </a:extLst>
          </p:cNvPr>
          <p:cNvSpPr>
            <a:spLocks noGrp="1"/>
          </p:cNvSpPr>
          <p:nvPr>
            <p:ph type="sldNum" sz="quarter" idx="5"/>
          </p:nvPr>
        </p:nvSpPr>
        <p:spPr/>
        <p:txBody>
          <a:bodyPr/>
          <a:lstStyle/>
          <a:p>
            <a:fld id="{C4168370-ECC9-4C83-B3E1-A0A9000F334C}" type="slidenum">
              <a:rPr lang="fr-FR" smtClean="0"/>
              <a:t>12</a:t>
            </a:fld>
            <a:endParaRPr lang="fr-FR"/>
          </a:p>
        </p:txBody>
      </p:sp>
    </p:spTree>
    <p:extLst>
      <p:ext uri="{BB962C8B-B14F-4D97-AF65-F5344CB8AC3E}">
        <p14:creationId xmlns:p14="http://schemas.microsoft.com/office/powerpoint/2010/main" val="512904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8331C-8F79-35DE-703E-47EEDBDA25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F2F5D1E-C434-833B-4579-3BC6FE5EC3F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9A9D5FA-BB86-051D-01B5-1B4C71AC07E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0735CCA-6AFD-AB08-15BA-EC3DE88B7CC8}"/>
              </a:ext>
            </a:extLst>
          </p:cNvPr>
          <p:cNvSpPr>
            <a:spLocks noGrp="1"/>
          </p:cNvSpPr>
          <p:nvPr>
            <p:ph type="sldNum" sz="quarter" idx="5"/>
          </p:nvPr>
        </p:nvSpPr>
        <p:spPr/>
        <p:txBody>
          <a:bodyPr/>
          <a:lstStyle/>
          <a:p>
            <a:fld id="{C4168370-ECC9-4C83-B3E1-A0A9000F334C}" type="slidenum">
              <a:rPr lang="fr-FR" smtClean="0"/>
              <a:t>13</a:t>
            </a:fld>
            <a:endParaRPr lang="fr-FR"/>
          </a:p>
        </p:txBody>
      </p:sp>
    </p:spTree>
    <p:extLst>
      <p:ext uri="{BB962C8B-B14F-4D97-AF65-F5344CB8AC3E}">
        <p14:creationId xmlns:p14="http://schemas.microsoft.com/office/powerpoint/2010/main" val="1246711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AE1A-CE05-34C4-0342-59037E957C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488606-096B-C679-2D27-4A2EC343227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541F54-88D1-E297-DCE7-9F96899C4F42}"/>
              </a:ext>
            </a:extLst>
          </p:cNvPr>
          <p:cNvSpPr>
            <a:spLocks noGrp="1"/>
          </p:cNvSpPr>
          <p:nvPr>
            <p:ph type="body" idx="1"/>
          </p:nvPr>
        </p:nvSpPr>
        <p:spPr/>
        <p:txBody>
          <a:bodyPr/>
          <a:lstStyle/>
          <a:p>
            <a:pPr>
              <a:buNone/>
            </a:pPr>
            <a:r>
              <a:rPr lang="fr-FR" dirty="0"/>
              <a:t>La perte réelle reste donc modérée en hectares, mais proportionnellement, elle représente une menace majeure.</a:t>
            </a:r>
          </a:p>
          <a:p>
            <a:pPr>
              <a:buNone/>
            </a:pPr>
            <a:r>
              <a:rPr lang="fr-FR" dirty="0"/>
              <a:t>On observe que les fermes éoliennes sont principalement situées à </a:t>
            </a:r>
            <a:r>
              <a:rPr lang="fr-FR" b="1" dirty="0"/>
              <a:t>haute altitude</a:t>
            </a:r>
            <a:r>
              <a:rPr lang="fr-FR" dirty="0"/>
              <a:t>, là où se concentre l’habitat de meilleure qualité pour la Grive de </a:t>
            </a:r>
            <a:r>
              <a:rPr lang="fr-FR" dirty="0" err="1"/>
              <a:t>Bicknell</a:t>
            </a:r>
            <a:r>
              <a:rPr lang="fr-FR" dirty="0"/>
              <a:t>.</a:t>
            </a:r>
          </a:p>
          <a:p>
            <a:pPr>
              <a:buNone/>
            </a:pPr>
            <a:r>
              <a:rPr lang="fr-FR" dirty="0"/>
              <a:t>Ce graphique compare la </a:t>
            </a:r>
            <a:r>
              <a:rPr lang="fr-FR" b="1" dirty="0"/>
              <a:t>distribution altitudinale</a:t>
            </a:r>
            <a:r>
              <a:rPr lang="fr-FR" dirty="0"/>
              <a:t> des différents types d’habitat (en couleur) avec celle des </a:t>
            </a:r>
            <a:r>
              <a:rPr lang="fr-FR" b="1" dirty="0"/>
              <a:t>infrastructures éoliennes</a:t>
            </a:r>
            <a:r>
              <a:rPr lang="fr-FR" dirty="0"/>
              <a:t> (courbe noire).</a:t>
            </a:r>
          </a:p>
          <a:p>
            <a:pPr>
              <a:buNone/>
            </a:pPr>
            <a:r>
              <a:rPr lang="fr-FR" dirty="0"/>
              <a:t>Chaque courbe représente une </a:t>
            </a:r>
            <a:r>
              <a:rPr lang="fr-FR" b="1" dirty="0"/>
              <a:t>densité relative qui vaut 100%</a:t>
            </a:r>
            <a:r>
              <a:rPr lang="fr-FR" dirty="0"/>
              <a:t> : plus la courbe est haute, plus cette catégorie est fréquente à cette altitude.</a:t>
            </a:r>
          </a:p>
          <a:p>
            <a:pPr>
              <a:buNone/>
            </a:pPr>
            <a:r>
              <a:rPr lang="fr-FR" dirty="0"/>
              <a:t>L’</a:t>
            </a:r>
            <a:r>
              <a:rPr lang="fr-FR" b="1" dirty="0"/>
              <a:t>habitat moyen</a:t>
            </a:r>
            <a:r>
              <a:rPr lang="fr-FR" dirty="0"/>
              <a:t> (en jaune) est surtout présent entre </a:t>
            </a:r>
            <a:r>
              <a:rPr lang="fr-FR" b="1" dirty="0"/>
              <a:t>850 et 950 mètres</a:t>
            </a:r>
            <a:r>
              <a:rPr lang="fr-FR" dirty="0"/>
              <a:t>,</a:t>
            </a:r>
            <a:br>
              <a:rPr lang="fr-FR" dirty="0"/>
            </a:br>
            <a:r>
              <a:rPr lang="fr-FR" dirty="0"/>
              <a:t>l’</a:t>
            </a:r>
            <a:r>
              <a:rPr lang="fr-FR" b="1" dirty="0"/>
              <a:t>habitat bon</a:t>
            </a:r>
            <a:r>
              <a:rPr lang="fr-FR" dirty="0"/>
              <a:t> (en orange) culmine autour de </a:t>
            </a:r>
            <a:r>
              <a:rPr lang="fr-FR" b="1" dirty="0"/>
              <a:t>950 mètres</a:t>
            </a:r>
            <a:r>
              <a:rPr lang="fr-FR" dirty="0"/>
              <a:t>,</a:t>
            </a:r>
            <a:br>
              <a:rPr lang="fr-FR" dirty="0"/>
            </a:br>
            <a:r>
              <a:rPr lang="fr-FR" dirty="0"/>
              <a:t>et l’</a:t>
            </a:r>
            <a:r>
              <a:rPr lang="fr-FR" b="1" dirty="0"/>
              <a:t>habitat très bon</a:t>
            </a:r>
            <a:r>
              <a:rPr lang="fr-FR" dirty="0"/>
              <a:t> (en rouge) atteint son maximum entre </a:t>
            </a:r>
            <a:r>
              <a:rPr lang="fr-FR" b="1" dirty="0"/>
              <a:t>975 et 1025 mètres</a:t>
            </a:r>
            <a:r>
              <a:rPr lang="fr-FR" dirty="0"/>
              <a:t>.</a:t>
            </a:r>
          </a:p>
          <a:p>
            <a:pPr>
              <a:buNone/>
            </a:pPr>
            <a:r>
              <a:rPr lang="fr-FR" dirty="0"/>
              <a:t>La </a:t>
            </a:r>
            <a:r>
              <a:rPr lang="fr-FR" b="1" dirty="0"/>
              <a:t>courbe noire</a:t>
            </a:r>
            <a:r>
              <a:rPr lang="fr-FR" dirty="0"/>
              <a:t>, représentant la densité des parcs éoliens, suit exactement cette dernière distribution :</a:t>
            </a:r>
            <a:br>
              <a:rPr lang="fr-FR" dirty="0"/>
            </a:br>
            <a:r>
              <a:rPr lang="fr-FR" dirty="0"/>
              <a:t>elle culmine </a:t>
            </a:r>
            <a:r>
              <a:rPr lang="fr-FR" b="1" dirty="0"/>
              <a:t>au même endroit que l’habitat très bon</a:t>
            </a:r>
            <a:r>
              <a:rPr lang="fr-FR" dirty="0"/>
              <a:t>.</a:t>
            </a:r>
          </a:p>
          <a:p>
            <a:r>
              <a:rPr lang="fr-FR" dirty="0"/>
              <a:t>Cela signifie que, malgré leur emprise limitée, </a:t>
            </a:r>
            <a:r>
              <a:rPr lang="fr-FR" b="1" dirty="0"/>
              <a:t>les parcs éoliens sont implantés dans les zones écologiquement les plus sensibles</a:t>
            </a:r>
            <a:r>
              <a:rPr lang="fr-FR" dirty="0"/>
              <a:t>,</a:t>
            </a:r>
            <a:br>
              <a:rPr lang="fr-FR" dirty="0"/>
            </a:br>
            <a:r>
              <a:rPr lang="fr-FR" dirty="0"/>
              <a:t>ce qui amplifie leur impact sur les populations de Grive de </a:t>
            </a:r>
            <a:r>
              <a:rPr lang="fr-FR" dirty="0" err="1"/>
              <a:t>Bicknell</a:t>
            </a:r>
            <a:r>
              <a:rPr lang="fr-FR" dirty="0"/>
              <a:t>.</a:t>
            </a:r>
          </a:p>
          <a:p>
            <a:endParaRPr lang="fr-FR" dirty="0"/>
          </a:p>
        </p:txBody>
      </p:sp>
      <p:sp>
        <p:nvSpPr>
          <p:cNvPr id="4" name="Espace réservé du numéro de diapositive 3">
            <a:extLst>
              <a:ext uri="{FF2B5EF4-FFF2-40B4-BE49-F238E27FC236}">
                <a16:creationId xmlns:a16="http://schemas.microsoft.com/office/drawing/2014/main" id="{911C503F-3956-D79C-67F8-C967799DA79B}"/>
              </a:ext>
            </a:extLst>
          </p:cNvPr>
          <p:cNvSpPr>
            <a:spLocks noGrp="1"/>
          </p:cNvSpPr>
          <p:nvPr>
            <p:ph type="sldNum" sz="quarter" idx="5"/>
          </p:nvPr>
        </p:nvSpPr>
        <p:spPr/>
        <p:txBody>
          <a:bodyPr/>
          <a:lstStyle/>
          <a:p>
            <a:fld id="{C4168370-ECC9-4C83-B3E1-A0A9000F334C}" type="slidenum">
              <a:rPr lang="fr-FR" smtClean="0"/>
              <a:t>14</a:t>
            </a:fld>
            <a:endParaRPr lang="fr-FR"/>
          </a:p>
        </p:txBody>
      </p:sp>
    </p:spTree>
    <p:extLst>
      <p:ext uri="{BB962C8B-B14F-4D97-AF65-F5344CB8AC3E}">
        <p14:creationId xmlns:p14="http://schemas.microsoft.com/office/powerpoint/2010/main" val="3038634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47ECB-8C7E-C7D8-F453-B9176BDA6C3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B9F370-057F-A197-A01A-EC69CF639A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E219E9-9E82-715C-29CD-B6773644BC2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E600E38-CA2B-9506-2B8E-108FDF2AC69A}"/>
              </a:ext>
            </a:extLst>
          </p:cNvPr>
          <p:cNvSpPr>
            <a:spLocks noGrp="1"/>
          </p:cNvSpPr>
          <p:nvPr>
            <p:ph type="sldNum" sz="quarter" idx="5"/>
          </p:nvPr>
        </p:nvSpPr>
        <p:spPr/>
        <p:txBody>
          <a:bodyPr/>
          <a:lstStyle/>
          <a:p>
            <a:fld id="{C4168370-ECC9-4C83-B3E1-A0A9000F334C}" type="slidenum">
              <a:rPr lang="fr-FR" smtClean="0"/>
              <a:t>15</a:t>
            </a:fld>
            <a:endParaRPr lang="fr-FR"/>
          </a:p>
        </p:txBody>
      </p:sp>
    </p:spTree>
    <p:extLst>
      <p:ext uri="{BB962C8B-B14F-4D97-AF65-F5344CB8AC3E}">
        <p14:creationId xmlns:p14="http://schemas.microsoft.com/office/powerpoint/2010/main" val="669859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BB54C-51DF-E5BC-E49F-69A545E49FB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80FFE97-4609-9F6B-AA54-E891572FAE1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1EC2C9D-22CE-0CE2-EF17-CFF9576EDDD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28A6713-8C47-A42B-74D8-7F7E968D185A}"/>
              </a:ext>
            </a:extLst>
          </p:cNvPr>
          <p:cNvSpPr>
            <a:spLocks noGrp="1"/>
          </p:cNvSpPr>
          <p:nvPr>
            <p:ph type="sldNum" sz="quarter" idx="5"/>
          </p:nvPr>
        </p:nvSpPr>
        <p:spPr/>
        <p:txBody>
          <a:bodyPr/>
          <a:lstStyle/>
          <a:p>
            <a:fld id="{C4168370-ECC9-4C83-B3E1-A0A9000F334C}" type="slidenum">
              <a:rPr lang="fr-FR" smtClean="0"/>
              <a:t>16</a:t>
            </a:fld>
            <a:endParaRPr lang="fr-FR"/>
          </a:p>
        </p:txBody>
      </p:sp>
    </p:spTree>
    <p:extLst>
      <p:ext uri="{BB962C8B-B14F-4D97-AF65-F5344CB8AC3E}">
        <p14:creationId xmlns:p14="http://schemas.microsoft.com/office/powerpoint/2010/main" val="3350051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8D8F4-1FAB-ACAF-12A9-9ED64EE3763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3E7449B-4ED6-F765-962D-1217F7F26DF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0299940-2AB9-DE28-B31F-58D19676607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6855816-3E56-205E-F406-1DACF3A3C8F4}"/>
              </a:ext>
            </a:extLst>
          </p:cNvPr>
          <p:cNvSpPr>
            <a:spLocks noGrp="1"/>
          </p:cNvSpPr>
          <p:nvPr>
            <p:ph type="sldNum" sz="quarter" idx="5"/>
          </p:nvPr>
        </p:nvSpPr>
        <p:spPr/>
        <p:txBody>
          <a:bodyPr/>
          <a:lstStyle/>
          <a:p>
            <a:fld id="{C4168370-ECC9-4C83-B3E1-A0A9000F334C}" type="slidenum">
              <a:rPr lang="fr-FR" smtClean="0"/>
              <a:t>17</a:t>
            </a:fld>
            <a:endParaRPr lang="fr-FR"/>
          </a:p>
        </p:txBody>
      </p:sp>
    </p:spTree>
    <p:extLst>
      <p:ext uri="{BB962C8B-B14F-4D97-AF65-F5344CB8AC3E}">
        <p14:creationId xmlns:p14="http://schemas.microsoft.com/office/powerpoint/2010/main" val="231853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5937-E229-263F-0EFB-59B7906954B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4AAA97E-4DBE-EA6E-6BEA-96E23B42DF2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5FDF739-9E6C-C21F-5727-718B98F456F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006D737-9E86-E1E8-0C75-BAC5088588F5}"/>
              </a:ext>
            </a:extLst>
          </p:cNvPr>
          <p:cNvSpPr>
            <a:spLocks noGrp="1"/>
          </p:cNvSpPr>
          <p:nvPr>
            <p:ph type="sldNum" sz="quarter" idx="5"/>
          </p:nvPr>
        </p:nvSpPr>
        <p:spPr/>
        <p:txBody>
          <a:bodyPr/>
          <a:lstStyle/>
          <a:p>
            <a:fld id="{C4168370-ECC9-4C83-B3E1-A0A9000F334C}" type="slidenum">
              <a:rPr lang="fr-FR" smtClean="0"/>
              <a:t>18</a:t>
            </a:fld>
            <a:endParaRPr lang="fr-FR"/>
          </a:p>
        </p:txBody>
      </p:sp>
    </p:spTree>
    <p:extLst>
      <p:ext uri="{BB962C8B-B14F-4D97-AF65-F5344CB8AC3E}">
        <p14:creationId xmlns:p14="http://schemas.microsoft.com/office/powerpoint/2010/main" val="158012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DC2EC-0C00-1BBC-94A7-B0BA7F51F8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ABAF68-1463-8A7D-167A-4EE1953862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B15E5A8-58BA-11DB-0D14-1CA1ABA3E73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9004096-3E50-B44F-D36F-1D8463717CB6}"/>
              </a:ext>
            </a:extLst>
          </p:cNvPr>
          <p:cNvSpPr>
            <a:spLocks noGrp="1"/>
          </p:cNvSpPr>
          <p:nvPr>
            <p:ph type="sldNum" sz="quarter" idx="5"/>
          </p:nvPr>
        </p:nvSpPr>
        <p:spPr/>
        <p:txBody>
          <a:bodyPr/>
          <a:lstStyle/>
          <a:p>
            <a:fld id="{C4168370-ECC9-4C83-B3E1-A0A9000F334C}" type="slidenum">
              <a:rPr lang="fr-FR" smtClean="0"/>
              <a:t>19</a:t>
            </a:fld>
            <a:endParaRPr lang="fr-FR"/>
          </a:p>
        </p:txBody>
      </p:sp>
    </p:spTree>
    <p:extLst>
      <p:ext uri="{BB962C8B-B14F-4D97-AF65-F5344CB8AC3E}">
        <p14:creationId xmlns:p14="http://schemas.microsoft.com/office/powerpoint/2010/main" val="1353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911C1-EEF7-ABBB-3DAA-1BD8AF16C3A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672CCF-B414-F9E8-457A-87FE9C48765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03E218-8B26-E62D-7AB2-B8F3B564C2A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06999F4-FA1D-2932-39B5-1145F88B827F}"/>
              </a:ext>
            </a:extLst>
          </p:cNvPr>
          <p:cNvSpPr>
            <a:spLocks noGrp="1"/>
          </p:cNvSpPr>
          <p:nvPr>
            <p:ph type="sldNum" sz="quarter" idx="5"/>
          </p:nvPr>
        </p:nvSpPr>
        <p:spPr/>
        <p:txBody>
          <a:bodyPr/>
          <a:lstStyle/>
          <a:p>
            <a:fld id="{C4168370-ECC9-4C83-B3E1-A0A9000F334C}" type="slidenum">
              <a:rPr lang="fr-FR" smtClean="0"/>
              <a:t>20</a:t>
            </a:fld>
            <a:endParaRPr lang="fr-FR"/>
          </a:p>
        </p:txBody>
      </p:sp>
    </p:spTree>
    <p:extLst>
      <p:ext uri="{BB962C8B-B14F-4D97-AF65-F5344CB8AC3E}">
        <p14:creationId xmlns:p14="http://schemas.microsoft.com/office/powerpoint/2010/main" val="314775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6A234-2E20-F967-E71D-72930B33B18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657A74B-90CA-16B5-764C-ECA0869424E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FDA6C61-1002-587A-4252-141B487E81D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CAFA552-2215-B656-853C-9E5904498A37}"/>
              </a:ext>
            </a:extLst>
          </p:cNvPr>
          <p:cNvSpPr>
            <a:spLocks noGrp="1"/>
          </p:cNvSpPr>
          <p:nvPr>
            <p:ph type="sldNum" sz="quarter" idx="5"/>
          </p:nvPr>
        </p:nvSpPr>
        <p:spPr/>
        <p:txBody>
          <a:bodyPr/>
          <a:lstStyle/>
          <a:p>
            <a:fld id="{C4168370-ECC9-4C83-B3E1-A0A9000F334C}" type="slidenum">
              <a:rPr lang="fr-FR" smtClean="0"/>
              <a:t>3</a:t>
            </a:fld>
            <a:endParaRPr lang="fr-FR"/>
          </a:p>
        </p:txBody>
      </p:sp>
    </p:spTree>
    <p:extLst>
      <p:ext uri="{BB962C8B-B14F-4D97-AF65-F5344CB8AC3E}">
        <p14:creationId xmlns:p14="http://schemas.microsoft.com/office/powerpoint/2010/main" val="4077463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21</a:t>
            </a:fld>
            <a:endParaRPr lang="fr-FR"/>
          </a:p>
        </p:txBody>
      </p:sp>
    </p:spTree>
    <p:extLst>
      <p:ext uri="{BB962C8B-B14F-4D97-AF65-F5344CB8AC3E}">
        <p14:creationId xmlns:p14="http://schemas.microsoft.com/office/powerpoint/2010/main" val="375302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B780E-C598-F97B-8F5D-078C7475305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293DE6-DE45-23C5-9584-AFC133545D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3C835ED-5FFA-245F-446E-BDF32D1B218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6E8132F-7B8C-3528-D99A-085E0753D9D5}"/>
              </a:ext>
            </a:extLst>
          </p:cNvPr>
          <p:cNvSpPr>
            <a:spLocks noGrp="1"/>
          </p:cNvSpPr>
          <p:nvPr>
            <p:ph type="sldNum" sz="quarter" idx="5"/>
          </p:nvPr>
        </p:nvSpPr>
        <p:spPr/>
        <p:txBody>
          <a:bodyPr/>
          <a:lstStyle/>
          <a:p>
            <a:fld id="{C4168370-ECC9-4C83-B3E1-A0A9000F334C}" type="slidenum">
              <a:rPr lang="fr-FR" smtClean="0"/>
              <a:t>22</a:t>
            </a:fld>
            <a:endParaRPr lang="fr-FR"/>
          </a:p>
        </p:txBody>
      </p:sp>
    </p:spTree>
    <p:extLst>
      <p:ext uri="{BB962C8B-B14F-4D97-AF65-F5344CB8AC3E}">
        <p14:creationId xmlns:p14="http://schemas.microsoft.com/office/powerpoint/2010/main" val="3408401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E8890-FC83-0EB4-87F9-4B652AAB997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74EBABB-A96D-D609-7D82-C82BD80FD65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F976B89-9B80-40FF-9705-234D8EE7991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79AF4B5-BDE8-FE52-3679-A3C75C9C7CA3}"/>
              </a:ext>
            </a:extLst>
          </p:cNvPr>
          <p:cNvSpPr>
            <a:spLocks noGrp="1"/>
          </p:cNvSpPr>
          <p:nvPr>
            <p:ph type="sldNum" sz="quarter" idx="5"/>
          </p:nvPr>
        </p:nvSpPr>
        <p:spPr/>
        <p:txBody>
          <a:bodyPr/>
          <a:lstStyle/>
          <a:p>
            <a:fld id="{C4168370-ECC9-4C83-B3E1-A0A9000F334C}" type="slidenum">
              <a:rPr lang="fr-FR" smtClean="0"/>
              <a:t>23</a:t>
            </a:fld>
            <a:endParaRPr lang="fr-FR"/>
          </a:p>
        </p:txBody>
      </p:sp>
    </p:spTree>
    <p:extLst>
      <p:ext uri="{BB962C8B-B14F-4D97-AF65-F5344CB8AC3E}">
        <p14:creationId xmlns:p14="http://schemas.microsoft.com/office/powerpoint/2010/main" val="1243539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43610-B2AD-1B6B-F23E-7EEAF47EA28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302CF5-CA75-42EA-E41F-95896CEBE74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C99B26-63F1-C8CD-4138-F1FB352D20A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161ADFC-14FB-3FBC-B38A-07DF84BB4FCD}"/>
              </a:ext>
            </a:extLst>
          </p:cNvPr>
          <p:cNvSpPr>
            <a:spLocks noGrp="1"/>
          </p:cNvSpPr>
          <p:nvPr>
            <p:ph type="sldNum" sz="quarter" idx="5"/>
          </p:nvPr>
        </p:nvSpPr>
        <p:spPr/>
        <p:txBody>
          <a:bodyPr/>
          <a:lstStyle/>
          <a:p>
            <a:fld id="{C4168370-ECC9-4C83-B3E1-A0A9000F334C}" type="slidenum">
              <a:rPr lang="fr-FR" smtClean="0"/>
              <a:t>24</a:t>
            </a:fld>
            <a:endParaRPr lang="fr-FR"/>
          </a:p>
        </p:txBody>
      </p:sp>
    </p:spTree>
    <p:extLst>
      <p:ext uri="{BB962C8B-B14F-4D97-AF65-F5344CB8AC3E}">
        <p14:creationId xmlns:p14="http://schemas.microsoft.com/office/powerpoint/2010/main" val="213994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2B769-B894-4055-F31C-85459BE9B90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887BBAB-E3E6-E97E-47CB-6B8DE0A9F6D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4D8A85D-315D-D822-6CC2-8908FB2016E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79A363D-8FE8-4C67-B93E-CBBBEBA8A3F3}"/>
              </a:ext>
            </a:extLst>
          </p:cNvPr>
          <p:cNvSpPr>
            <a:spLocks noGrp="1"/>
          </p:cNvSpPr>
          <p:nvPr>
            <p:ph type="sldNum" sz="quarter" idx="5"/>
          </p:nvPr>
        </p:nvSpPr>
        <p:spPr/>
        <p:txBody>
          <a:bodyPr/>
          <a:lstStyle/>
          <a:p>
            <a:fld id="{C4168370-ECC9-4C83-B3E1-A0A9000F334C}" type="slidenum">
              <a:rPr lang="fr-FR" smtClean="0"/>
              <a:t>25</a:t>
            </a:fld>
            <a:endParaRPr lang="fr-FR"/>
          </a:p>
        </p:txBody>
      </p:sp>
    </p:spTree>
    <p:extLst>
      <p:ext uri="{BB962C8B-B14F-4D97-AF65-F5344CB8AC3E}">
        <p14:creationId xmlns:p14="http://schemas.microsoft.com/office/powerpoint/2010/main" val="1952486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2EBC4-BC7F-3B1A-68D4-141B6E649A7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B095E5-4F1B-9987-E707-F6ECEC3774C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6F1C290-2458-202F-D026-58614AEBBA1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EC50EBE-970C-F0DA-A02B-A4F6E38EDFDB}"/>
              </a:ext>
            </a:extLst>
          </p:cNvPr>
          <p:cNvSpPr>
            <a:spLocks noGrp="1"/>
          </p:cNvSpPr>
          <p:nvPr>
            <p:ph type="sldNum" sz="quarter" idx="5"/>
          </p:nvPr>
        </p:nvSpPr>
        <p:spPr/>
        <p:txBody>
          <a:bodyPr/>
          <a:lstStyle/>
          <a:p>
            <a:fld id="{C4168370-ECC9-4C83-B3E1-A0A9000F334C}" type="slidenum">
              <a:rPr lang="fr-FR" smtClean="0"/>
              <a:t>26</a:t>
            </a:fld>
            <a:endParaRPr lang="fr-FR"/>
          </a:p>
        </p:txBody>
      </p:sp>
    </p:spTree>
    <p:extLst>
      <p:ext uri="{BB962C8B-B14F-4D97-AF65-F5344CB8AC3E}">
        <p14:creationId xmlns:p14="http://schemas.microsoft.com/office/powerpoint/2010/main" val="1305197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491CE-AC00-F952-27FB-BD20F852FE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0272C04-595C-B22B-06BA-A91AD71C143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F6EF595-774E-1C10-90B9-D49D0ED00785}"/>
              </a:ext>
            </a:extLst>
          </p:cNvPr>
          <p:cNvSpPr>
            <a:spLocks noGrp="1"/>
          </p:cNvSpPr>
          <p:nvPr>
            <p:ph type="body" idx="1"/>
          </p:nvPr>
        </p:nvSpPr>
        <p:spPr/>
        <p:txBody>
          <a:bodyPr/>
          <a:lstStyle/>
          <a:p>
            <a:r>
              <a:rPr lang="fr-FR" b="0" i="0" noProof="0" dirty="0">
                <a:solidFill>
                  <a:srgbClr val="000000"/>
                </a:solidFill>
                <a:effectLst/>
                <a:latin typeface="tahoma" panose="020B0604030504040204" pitchFamily="34" charset="0"/>
              </a:rPr>
              <a:t>Montre qu’un sous ensemble de 34,836 populations de 5,495 espèces a vu son abondance </a:t>
            </a:r>
            <a:r>
              <a:rPr lang="fr-FR" b="0" i="0" noProof="0" dirty="0" err="1">
                <a:solidFill>
                  <a:srgbClr val="000000"/>
                </a:solidFill>
                <a:effectLst/>
                <a:latin typeface="tahoma" panose="020B0604030504040204" pitchFamily="34" charset="0"/>
              </a:rPr>
              <a:t>decliner</a:t>
            </a:r>
            <a:r>
              <a:rPr lang="fr-FR" b="0" i="0" noProof="0" dirty="0">
                <a:solidFill>
                  <a:srgbClr val="000000"/>
                </a:solidFill>
                <a:effectLst/>
                <a:latin typeface="tahoma" panose="020B0604030504040204" pitchFamily="34" charset="0"/>
              </a:rPr>
              <a:t> en moyenne de 73% entre 1970 et 2020.</a:t>
            </a:r>
            <a:endParaRPr lang="fr-FR" noProof="0" dirty="0"/>
          </a:p>
        </p:txBody>
      </p:sp>
      <p:sp>
        <p:nvSpPr>
          <p:cNvPr id="4" name="Espace réservé du numéro de diapositive 3">
            <a:extLst>
              <a:ext uri="{FF2B5EF4-FFF2-40B4-BE49-F238E27FC236}">
                <a16:creationId xmlns:a16="http://schemas.microsoft.com/office/drawing/2014/main" id="{FF22C17E-152E-2F36-7787-09042DFEDB94}"/>
              </a:ext>
            </a:extLst>
          </p:cNvPr>
          <p:cNvSpPr>
            <a:spLocks noGrp="1"/>
          </p:cNvSpPr>
          <p:nvPr>
            <p:ph type="sldNum" sz="quarter" idx="5"/>
          </p:nvPr>
        </p:nvSpPr>
        <p:spPr/>
        <p:txBody>
          <a:bodyPr/>
          <a:lstStyle/>
          <a:p>
            <a:fld id="{C4168370-ECC9-4C83-B3E1-A0A9000F334C}" type="slidenum">
              <a:rPr lang="fr-FR" smtClean="0"/>
              <a:t>4</a:t>
            </a:fld>
            <a:endParaRPr lang="fr-FR"/>
          </a:p>
        </p:txBody>
      </p:sp>
    </p:spTree>
    <p:extLst>
      <p:ext uri="{BB962C8B-B14F-4D97-AF65-F5344CB8AC3E}">
        <p14:creationId xmlns:p14="http://schemas.microsoft.com/office/powerpoint/2010/main" val="554791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48223-0E8C-F40C-E5C3-4C42510F1ED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D9A9401-69BE-E216-EFBA-3507E65CB4B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5F0EE8D-A06B-3942-4446-86064E210C90}"/>
              </a:ext>
            </a:extLst>
          </p:cNvPr>
          <p:cNvSpPr>
            <a:spLocks noGrp="1"/>
          </p:cNvSpPr>
          <p:nvPr>
            <p:ph type="body" idx="1"/>
          </p:nvPr>
        </p:nvSpPr>
        <p:spPr/>
        <p:txBody>
          <a:bodyPr/>
          <a:lstStyle/>
          <a:p>
            <a:r>
              <a:rPr lang="fr-FR" b="0" i="0" dirty="0">
                <a:solidFill>
                  <a:srgbClr val="1F1F1F"/>
                </a:solidFill>
                <a:effectLst/>
                <a:latin typeface="Google Sans"/>
              </a:rPr>
              <a:t>OCDE = Organisation de coopération et de développement économiques</a:t>
            </a:r>
            <a:endParaRPr lang="fr-FR" dirty="0"/>
          </a:p>
        </p:txBody>
      </p:sp>
      <p:sp>
        <p:nvSpPr>
          <p:cNvPr id="4" name="Espace réservé du numéro de diapositive 3">
            <a:extLst>
              <a:ext uri="{FF2B5EF4-FFF2-40B4-BE49-F238E27FC236}">
                <a16:creationId xmlns:a16="http://schemas.microsoft.com/office/drawing/2014/main" id="{885F7BD0-5C22-05E4-22D6-A3CCB9D98B16}"/>
              </a:ext>
            </a:extLst>
          </p:cNvPr>
          <p:cNvSpPr>
            <a:spLocks noGrp="1"/>
          </p:cNvSpPr>
          <p:nvPr>
            <p:ph type="sldNum" sz="quarter" idx="5"/>
          </p:nvPr>
        </p:nvSpPr>
        <p:spPr/>
        <p:txBody>
          <a:bodyPr/>
          <a:lstStyle/>
          <a:p>
            <a:fld id="{C4168370-ECC9-4C83-B3E1-A0A9000F334C}" type="slidenum">
              <a:rPr lang="fr-FR" smtClean="0"/>
              <a:t>5</a:t>
            </a:fld>
            <a:endParaRPr lang="fr-FR"/>
          </a:p>
        </p:txBody>
      </p:sp>
    </p:spTree>
    <p:extLst>
      <p:ext uri="{BB962C8B-B14F-4D97-AF65-F5344CB8AC3E}">
        <p14:creationId xmlns:p14="http://schemas.microsoft.com/office/powerpoint/2010/main" val="1514627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4168370-ECC9-4C83-B3E1-A0A9000F334C}" type="slidenum">
              <a:rPr lang="fr-FR" smtClean="0"/>
              <a:t>6</a:t>
            </a:fld>
            <a:endParaRPr lang="fr-FR"/>
          </a:p>
        </p:txBody>
      </p:sp>
    </p:spTree>
    <p:extLst>
      <p:ext uri="{BB962C8B-B14F-4D97-AF65-F5344CB8AC3E}">
        <p14:creationId xmlns:p14="http://schemas.microsoft.com/office/powerpoint/2010/main" val="513997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7</a:t>
            </a:fld>
            <a:endParaRPr lang="fr-FR"/>
          </a:p>
        </p:txBody>
      </p:sp>
    </p:spTree>
    <p:extLst>
      <p:ext uri="{BB962C8B-B14F-4D97-AF65-F5344CB8AC3E}">
        <p14:creationId xmlns:p14="http://schemas.microsoft.com/office/powerpoint/2010/main" val="431955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7B384-DE15-29A9-D28E-7AF39B89B9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C08B282-425D-AF36-26BB-741C7F59C5D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981C2A9-A665-EC23-5A2F-A267800182CD}"/>
              </a:ext>
            </a:extLst>
          </p:cNvPr>
          <p:cNvSpPr>
            <a:spLocks noGrp="1"/>
          </p:cNvSpPr>
          <p:nvPr>
            <p:ph type="body" idx="1"/>
          </p:nvPr>
        </p:nvSpPr>
        <p:spPr/>
        <p:txBody>
          <a:bodyPr/>
          <a:lstStyle/>
          <a:p>
            <a:r>
              <a:rPr lang="fr-FR" b="0" i="0" dirty="0">
                <a:solidFill>
                  <a:srgbClr val="6F6E67"/>
                </a:solidFill>
                <a:effectLst/>
                <a:latin typeface="CloSans"/>
              </a:rPr>
              <a:t>Cette carte représente le changement cumulatif de l'abondance relative estimée de 2012 à 2022, les cercles représentant des régions de 27 km x 27 km. Le rouge indique un déclin et le bleu une augmentation. Plus la couleur est foncée, plus la tendance est forte. Les cercles blancs représentent les endroits où l'estimation de la tendance n'est pas significativement différente de zéro (c'est-à-dire que l'intervalle de confiance de 80 % contient zéro). La taille des cercles est mise à l'échelle par l'abondance relative estimée au milieu de la période. </a:t>
            </a:r>
          </a:p>
          <a:p>
            <a:endParaRPr lang="fr-FR" b="0" i="0" dirty="0">
              <a:solidFill>
                <a:srgbClr val="6F6E67"/>
              </a:solidFill>
              <a:effectLst/>
              <a:latin typeface="CloSans"/>
            </a:endParaRPr>
          </a:p>
          <a:p>
            <a:pPr>
              <a:buNone/>
            </a:pPr>
            <a:r>
              <a:rPr lang="fr-FR" dirty="0"/>
              <a:t>Les données sont issues d'observations (</a:t>
            </a:r>
            <a:r>
              <a:rPr lang="fr-FR" dirty="0" err="1"/>
              <a:t>eBird</a:t>
            </a:r>
            <a:r>
              <a:rPr lang="fr-FR" dirty="0"/>
              <a:t>), corrigées par effort d’observation. Le modèle estime </a:t>
            </a:r>
            <a:r>
              <a:rPr lang="fr-FR" b="1" dirty="0"/>
              <a:t>la fréquence d’occurrence</a:t>
            </a:r>
            <a:r>
              <a:rPr lang="fr-FR" dirty="0"/>
              <a:t> ou </a:t>
            </a:r>
            <a:r>
              <a:rPr lang="fr-FR" b="1" dirty="0"/>
              <a:t>l’abondance relative</a:t>
            </a:r>
            <a:r>
              <a:rPr lang="fr-FR" dirty="0"/>
              <a:t> (nombre d’individus détectés par unité d’effort, dans un lieu donné). Donc, une baisse de -21,5 % signifie qu’il y a </a:t>
            </a:r>
            <a:r>
              <a:rPr lang="fr-FR" b="1" dirty="0"/>
              <a:t>21,5 % de chances en moins de détecter la Grive de </a:t>
            </a:r>
            <a:r>
              <a:rPr lang="fr-FR" b="1" dirty="0" err="1"/>
              <a:t>Bicknell</a:t>
            </a:r>
            <a:r>
              <a:rPr lang="fr-FR" dirty="0"/>
              <a:t> à un endroit donné pendant la période de reproduction en 2022 comparé à 2012.</a:t>
            </a:r>
          </a:p>
          <a:p>
            <a:endParaRPr lang="fr-FR" dirty="0"/>
          </a:p>
          <a:p>
            <a:r>
              <a:rPr lang="fr-FR" dirty="0"/>
              <a:t>Autrement dit, la fréquence de détection de la Grive de </a:t>
            </a:r>
            <a:r>
              <a:rPr lang="fr-FR" dirty="0" err="1"/>
              <a:t>Bicknell</a:t>
            </a:r>
            <a:r>
              <a:rPr lang="fr-FR" dirty="0"/>
              <a:t> pendant la période de nidification a diminué de manière significative, ce qui reflète un recul probable de ses effectifs reproducteurs dans une grande partie de son aire de répartition.</a:t>
            </a:r>
            <a:r>
              <a:rPr lang="fr-FR" b="0" i="0" dirty="0">
                <a:solidFill>
                  <a:srgbClr val="6F6E67"/>
                </a:solidFill>
                <a:effectLst/>
                <a:latin typeface="CloSans"/>
              </a:rPr>
              <a:t> </a:t>
            </a:r>
            <a:endParaRPr lang="fr-FR" dirty="0"/>
          </a:p>
        </p:txBody>
      </p:sp>
      <p:sp>
        <p:nvSpPr>
          <p:cNvPr id="4" name="Espace réservé du numéro de diapositive 3">
            <a:extLst>
              <a:ext uri="{FF2B5EF4-FFF2-40B4-BE49-F238E27FC236}">
                <a16:creationId xmlns:a16="http://schemas.microsoft.com/office/drawing/2014/main" id="{32D388C5-305F-553A-DE65-B746D63DF029}"/>
              </a:ext>
            </a:extLst>
          </p:cNvPr>
          <p:cNvSpPr>
            <a:spLocks noGrp="1"/>
          </p:cNvSpPr>
          <p:nvPr>
            <p:ph type="sldNum" sz="quarter" idx="5"/>
          </p:nvPr>
        </p:nvSpPr>
        <p:spPr/>
        <p:txBody>
          <a:bodyPr/>
          <a:lstStyle/>
          <a:p>
            <a:fld id="{C4168370-ECC9-4C83-B3E1-A0A9000F334C}" type="slidenum">
              <a:rPr lang="fr-FR" smtClean="0"/>
              <a:t>8</a:t>
            </a:fld>
            <a:endParaRPr lang="fr-FR"/>
          </a:p>
        </p:txBody>
      </p:sp>
    </p:spTree>
    <p:extLst>
      <p:ext uri="{BB962C8B-B14F-4D97-AF65-F5344CB8AC3E}">
        <p14:creationId xmlns:p14="http://schemas.microsoft.com/office/powerpoint/2010/main" val="3135578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9</a:t>
            </a:fld>
            <a:endParaRPr lang="fr-FR"/>
          </a:p>
        </p:txBody>
      </p:sp>
    </p:spTree>
    <p:extLst>
      <p:ext uri="{BB962C8B-B14F-4D97-AF65-F5344CB8AC3E}">
        <p14:creationId xmlns:p14="http://schemas.microsoft.com/office/powerpoint/2010/main" val="600488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2290-4482-97FA-EDE8-EAF8ABA7BB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107008C-32D3-0129-142A-66403DB241F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06D6C61-F1ED-9F58-6866-32AE54E7F9F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0844EA6-65A2-F96A-99F1-7E4AAE2560A1}"/>
              </a:ext>
            </a:extLst>
          </p:cNvPr>
          <p:cNvSpPr>
            <a:spLocks noGrp="1"/>
          </p:cNvSpPr>
          <p:nvPr>
            <p:ph type="sldNum" sz="quarter" idx="5"/>
          </p:nvPr>
        </p:nvSpPr>
        <p:spPr/>
        <p:txBody>
          <a:bodyPr/>
          <a:lstStyle/>
          <a:p>
            <a:fld id="{C4168370-ECC9-4C83-B3E1-A0A9000F334C}" type="slidenum">
              <a:rPr lang="fr-FR" smtClean="0"/>
              <a:t>10</a:t>
            </a:fld>
            <a:endParaRPr lang="fr-FR"/>
          </a:p>
        </p:txBody>
      </p:sp>
    </p:spTree>
    <p:extLst>
      <p:ext uri="{BB962C8B-B14F-4D97-AF65-F5344CB8AC3E}">
        <p14:creationId xmlns:p14="http://schemas.microsoft.com/office/powerpoint/2010/main" val="581574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64BCC6-F8C1-D092-5105-9AAF58778C2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DC006FA-5837-1567-E15D-DF43665ECE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B04E7F0-E7B2-384C-3B2B-984A705E776C}"/>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1FA485B3-B2A8-787F-2C47-9C124D8A014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F89C7D7-891E-0C7A-E487-1BE6643DE28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313629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EB4E2A-7619-18FC-E29A-7F55D416EE7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9050983-0D4F-5B66-3EEC-6F4723B29222}"/>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E2D15A4-A1C5-CECB-710F-4CF02ED02107}"/>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88229990-8CA8-C3E5-7D5D-B2B66DBF96B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62B615D-7E3F-6647-C883-1A549BB0A2A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99803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C70329F-9354-2FC8-3194-A9032152589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938153E-5526-EA90-18A2-B00AE77E09F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D01863E-5781-03B2-1D1C-6ACF72FC80FF}"/>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27C38615-5351-B4D9-2AE2-8D918E6E6E3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87E436D-4C5F-19E7-F7B1-F580D52B2305}"/>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0103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563685-0EC2-1A51-4021-2C6E1F60E2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BBDE4CB-5E9D-AA9F-7F52-247866B8DCDF}"/>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04FD7D1-8D78-E78C-5EC2-B5605DD7522B}"/>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A5E68DF0-A488-7136-F3F0-5F6F6BB986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112509-A2C5-7AE1-903D-7D5D41F003D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72762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915B25-7F64-190E-92F3-B8787B1C56E0}"/>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990E2129-4ED6-93A5-401A-0BB5AC5455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E0065F7-0A9D-5CB1-AAB8-850C3757DD32}"/>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12D4B44D-D78B-5DBB-839B-483FFC1BE0E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EBF3D9-16D0-3813-78D9-41942A1D2868}"/>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165085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F759DD-401A-C65E-9692-72CCE7BDC37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525BF9F-275D-A977-C118-73BDC2417E3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52E3E79-DD69-86D1-8B9C-54214F02D96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AC1D449-50A0-35F7-9BEB-D0EEF6BF7BFC}"/>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6" name="Espace réservé du pied de page 5">
            <a:extLst>
              <a:ext uri="{FF2B5EF4-FFF2-40B4-BE49-F238E27FC236}">
                <a16:creationId xmlns:a16="http://schemas.microsoft.com/office/drawing/2014/main" id="{D6DCB497-7BA9-3AA1-DD83-30494D54A11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90D9A3B-6764-F95A-D8AF-6C2FCAD6A88E}"/>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92618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2E31A4-2FC6-638F-3C68-DDC5B14E241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3E868B0-784E-C1CC-EED1-85DF3A4E79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6F0139B-FBF0-0FFC-6BA9-A4A7EB7CE60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EB06129-04E7-BBDF-AC09-26B3026A27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70D2CE5-60CF-8782-D399-CA2F732A1BD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7124400-C8FD-C2AF-9EA9-F1F967F5067F}"/>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8" name="Espace réservé du pied de page 7">
            <a:extLst>
              <a:ext uri="{FF2B5EF4-FFF2-40B4-BE49-F238E27FC236}">
                <a16:creationId xmlns:a16="http://schemas.microsoft.com/office/drawing/2014/main" id="{FEBA28ED-D89F-D885-4CEF-81E2D871004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D01D379-A180-D933-EAF2-CF58F30BE7E4}"/>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0154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3A58CD-2BF2-7ED6-C021-37A972D1A1A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27D7B0B-4C93-8E40-0B89-2E891CE3A0B5}"/>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4" name="Espace réservé du pied de page 3">
            <a:extLst>
              <a:ext uri="{FF2B5EF4-FFF2-40B4-BE49-F238E27FC236}">
                <a16:creationId xmlns:a16="http://schemas.microsoft.com/office/drawing/2014/main" id="{0CBB703A-BA23-5160-8D3A-CBAB281C0EB1}"/>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BD0909B-6557-6DDE-56D4-E79C3A5CDFEC}"/>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1266576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97C2D45-7511-DDCB-5FB9-BA3483AEA568}"/>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3" name="Espace réservé du pied de page 2">
            <a:extLst>
              <a:ext uri="{FF2B5EF4-FFF2-40B4-BE49-F238E27FC236}">
                <a16:creationId xmlns:a16="http://schemas.microsoft.com/office/drawing/2014/main" id="{F99878D5-1C2D-8C30-768B-AE20293D212F}"/>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B74F596-0758-8E77-5180-259121D3A75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501921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D53B25-56F6-6B30-420D-F21DF3537AE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B3CE7FF0-6987-5785-DA0F-19F8F42FD8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80D4C34-FFAB-6C78-2744-9309A52E7B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681A52-7FDD-E72B-7963-27EB7A283EC1}"/>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6" name="Espace réservé du pied de page 5">
            <a:extLst>
              <a:ext uri="{FF2B5EF4-FFF2-40B4-BE49-F238E27FC236}">
                <a16:creationId xmlns:a16="http://schemas.microsoft.com/office/drawing/2014/main" id="{4B66DB00-6FD7-D1F2-0333-A2DE0F7FF33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B2069F3-AE2E-0A6A-58D9-E6D68ADC0949}"/>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253786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7C7BA7-FA18-D56C-459B-95CDF47C667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0F9AB69-9C16-E0A3-4436-B563C1C1F4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C5CB6D5-E228-59A1-C29E-22722B60E6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6EE4BA-DB86-45F7-7ECC-C706668FC2DF}"/>
              </a:ext>
            </a:extLst>
          </p:cNvPr>
          <p:cNvSpPr>
            <a:spLocks noGrp="1"/>
          </p:cNvSpPr>
          <p:nvPr>
            <p:ph type="dt" sz="half" idx="10"/>
          </p:nvPr>
        </p:nvSpPr>
        <p:spPr/>
        <p:txBody>
          <a:bodyPr/>
          <a:lstStyle/>
          <a:p>
            <a:fld id="{640CE965-56C5-45DF-AF39-D9676AD55B90}" type="datetimeFigureOut">
              <a:rPr lang="fr-FR" smtClean="0"/>
              <a:t>16/04/2025</a:t>
            </a:fld>
            <a:endParaRPr lang="fr-FR"/>
          </a:p>
        </p:txBody>
      </p:sp>
      <p:sp>
        <p:nvSpPr>
          <p:cNvPr id="6" name="Espace réservé du pied de page 5">
            <a:extLst>
              <a:ext uri="{FF2B5EF4-FFF2-40B4-BE49-F238E27FC236}">
                <a16:creationId xmlns:a16="http://schemas.microsoft.com/office/drawing/2014/main" id="{8D3BFDAC-F59A-014A-3A6F-DDC045B511D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460E45A-3D7B-7086-11D9-83CBE8ADDEFF}"/>
              </a:ext>
            </a:extLst>
          </p:cNvPr>
          <p:cNvSpPr>
            <a:spLocks noGrp="1"/>
          </p:cNvSpPr>
          <p:nvPr>
            <p:ph type="sldNum" sz="quarter" idx="12"/>
          </p:nvPr>
        </p:nvSpPr>
        <p:spPr/>
        <p:txBody>
          <a:bodyPr/>
          <a:lstStyle/>
          <a:p>
            <a:fld id="{A8F5E9D3-2AF1-404E-8CA9-72A28F5CEE90}" type="slidenum">
              <a:rPr lang="fr-FR" smtClean="0"/>
              <a:t>‹N°›</a:t>
            </a:fld>
            <a:endParaRPr lang="fr-FR"/>
          </a:p>
        </p:txBody>
      </p:sp>
    </p:spTree>
    <p:extLst>
      <p:ext uri="{BB962C8B-B14F-4D97-AF65-F5344CB8AC3E}">
        <p14:creationId xmlns:p14="http://schemas.microsoft.com/office/powerpoint/2010/main" val="4004226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4F2465A-399B-BAC6-5E08-47E6AEC4EA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3EB9AB33-98FE-851C-7CB8-7B48B8B2D6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565FC2-245B-6DE3-3886-49A7EDBD68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0CE965-56C5-45DF-AF39-D9676AD55B90}" type="datetimeFigureOut">
              <a:rPr lang="fr-FR" smtClean="0"/>
              <a:t>16/04/2025</a:t>
            </a:fld>
            <a:endParaRPr lang="fr-FR"/>
          </a:p>
        </p:txBody>
      </p:sp>
      <p:sp>
        <p:nvSpPr>
          <p:cNvPr id="5" name="Espace réservé du pied de page 4">
            <a:extLst>
              <a:ext uri="{FF2B5EF4-FFF2-40B4-BE49-F238E27FC236}">
                <a16:creationId xmlns:a16="http://schemas.microsoft.com/office/drawing/2014/main" id="{C423DBA5-123D-51CC-FFA9-26A3251E6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E18CE88-73BB-BBD9-2A98-1F1F4D8FCC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F5E9D3-2AF1-404E-8CA9-72A28F5CEE90}" type="slidenum">
              <a:rPr lang="fr-FR" smtClean="0"/>
              <a:t>‹N°›</a:t>
            </a:fld>
            <a:endParaRPr lang="fr-FR"/>
          </a:p>
        </p:txBody>
      </p:sp>
    </p:spTree>
    <p:extLst>
      <p:ext uri="{BB962C8B-B14F-4D97-AF65-F5344CB8AC3E}">
        <p14:creationId xmlns:p14="http://schemas.microsoft.com/office/powerpoint/2010/main" val="932992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5.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5.sv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jpe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038/nature02121" TargetMode="External"/><Relationship Id="rId3" Type="http://schemas.openxmlformats.org/officeDocument/2006/relationships/hyperlink" Target="https://doi.org/10.1126/science.1251817" TargetMode="External"/><Relationship Id="rId7" Type="http://schemas.openxmlformats.org/officeDocument/2006/relationships/hyperlink" Target="https://doi.org/10.1126/science.adi5177"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oi.org/10.1111/ele.12009" TargetMode="External"/><Relationship Id="rId5" Type="http://schemas.openxmlformats.org/officeDocument/2006/relationships/hyperlink" Target="https://doi.org/10.1038/nature22336" TargetMode="External"/><Relationship Id="rId10" Type="http://schemas.openxmlformats.org/officeDocument/2006/relationships/hyperlink" Target="https://doi.org/10.1038/s41598-020-67154-8" TargetMode="External"/><Relationship Id="rId4" Type="http://schemas.openxmlformats.org/officeDocument/2006/relationships/hyperlink" Target="https://doi.org/10.1016/j.rser.2008.03.008" TargetMode="External"/><Relationship Id="rId9" Type="http://schemas.openxmlformats.org/officeDocument/2006/relationships/hyperlink" Target="https://doi.org/10.1126/science.aaa4984"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doi.org/10.1017/S095927092000012X" TargetMode="External"/><Relationship Id="rId3" Type="http://schemas.openxmlformats.org/officeDocument/2006/relationships/hyperlink" Target="https://www.canada.ca/en/environment-climate-change/services/species-risk-public-registry/cosewic-assessments-status-reports/bicknell-thrush-2022.html" TargetMode="External"/><Relationship Id="rId7" Type="http://schemas.openxmlformats.org/officeDocument/2006/relationships/hyperlink" Target="https://science.ebird.org/status-and-trends/species/bicthr/trends-map"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doi.org/10.1650/CONDOR-15-145.1" TargetMode="External"/><Relationship Id="rId11" Type="http://schemas.openxmlformats.org/officeDocument/2006/relationships/hyperlink" Target="https://doi.org/10.2173/bow.bicthr.01" TargetMode="External"/><Relationship Id="rId5" Type="http://schemas.openxmlformats.org/officeDocument/2006/relationships/hyperlink" Target="https://doi.org/10.1016/j.gecco.2019.e00530" TargetMode="External"/><Relationship Id="rId10" Type="http://schemas.openxmlformats.org/officeDocument/2006/relationships/hyperlink" Target="https://doi.org/10.3390/land13101644" TargetMode="External"/><Relationship Id="rId4" Type="http://schemas.openxmlformats.org/officeDocument/2006/relationships/hyperlink" Target="https://datazone.birdlife.org/species/factsheet/bicknells-thrush-catharus-bicknelli" TargetMode="External"/><Relationship Id="rId9" Type="http://schemas.openxmlformats.org/officeDocument/2006/relationships/hyperlink" Target="https://bvearmb.do/handle/123456789/2316"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doi.org/10.1676/04-013" TargetMode="External"/><Relationship Id="rId3" Type="http://schemas.openxmlformats.org/officeDocument/2006/relationships/hyperlink" Target="https://doi.org/10.5751/ACE-01226-130208" TargetMode="External"/><Relationship Id="rId7" Type="http://schemas.openxmlformats.org/officeDocument/2006/relationships/hyperlink" Target="https://doi.org/10.1111/j.1461-0248.2005.00792.x"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i.org/10.1111/geb.12684" TargetMode="External"/><Relationship Id="rId5" Type="http://schemas.openxmlformats.org/officeDocument/2006/relationships/hyperlink" Target="https://doi.org/10.1016/j.ecolmodel.2007.08.010" TargetMode="External"/><Relationship Id="rId4" Type="http://schemas.openxmlformats.org/officeDocument/2006/relationships/hyperlink" Target="https://doi.org/10.1111/j.1365-2486.2009.02000.x" TargetMode="External"/><Relationship Id="rId9" Type="http://schemas.openxmlformats.org/officeDocument/2006/relationships/hyperlink" Target="https://doi.org/10.1111/jbi.134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3390/app910204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i.org/10.1007/s10596-019-09913-9" TargetMode="External"/><Relationship Id="rId5" Type="http://schemas.openxmlformats.org/officeDocument/2006/relationships/hyperlink" Target="https://doi.org/10.1038/s41598-021-89172-w" TargetMode="External"/><Relationship Id="rId4" Type="http://schemas.openxmlformats.org/officeDocument/2006/relationships/hyperlink" Target="https://doi.org/10.1016/j.envsoft.2013.12.008"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doi.org/10.1111/ibi.12913" TargetMode="External"/><Relationship Id="rId3" Type="http://schemas.openxmlformats.org/officeDocument/2006/relationships/hyperlink" Target="https://doi.org/10.1111/cobi.12227" TargetMode="External"/><Relationship Id="rId7" Type="http://schemas.openxmlformats.org/officeDocument/2006/relationships/hyperlink" Target="https://doi.org/10.2193/2007-248"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oi.org/10.2172/12148" TargetMode="External"/><Relationship Id="rId5" Type="http://schemas.openxmlformats.org/officeDocument/2006/relationships/hyperlink" Target="https://doi.org/10.1111/j.1474-919X.2006.00516.x" TargetMode="External"/><Relationship Id="rId10" Type="http://schemas.openxmlformats.org/officeDocument/2006/relationships/hyperlink" Target="https://doi.org/10.1016/j.eiar.2015.09.001" TargetMode="External"/><Relationship Id="rId4" Type="http://schemas.openxmlformats.org/officeDocument/2006/relationships/hyperlink" Target="https://doi.org/10.1111/j.1474-919X.2006.00507.x" TargetMode="External"/><Relationship Id="rId9" Type="http://schemas.openxmlformats.org/officeDocument/2006/relationships/hyperlink" Target="https://doi.org/10.1111/j.1474-919X.2006.00506.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0.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3DB7A-6CCE-84E0-B0C6-98026D02EB7D}"/>
            </a:ext>
          </a:extLst>
        </p:cNvPr>
        <p:cNvGrpSpPr/>
        <p:nvPr/>
      </p:nvGrpSpPr>
      <p:grpSpPr>
        <a:xfrm>
          <a:off x="0" y="0"/>
          <a:ext cx="0" cy="0"/>
          <a:chOff x="0" y="0"/>
          <a:chExt cx="0" cy="0"/>
        </a:xfrm>
      </p:grpSpPr>
      <p:pic>
        <p:nvPicPr>
          <p:cNvPr id="3" name="Image 2" descr="Une image contenant oiseau, plein air, faune, moineau&#10;&#10;Le contenu généré par l’IA peut être incorrect.">
            <a:extLst>
              <a:ext uri="{FF2B5EF4-FFF2-40B4-BE49-F238E27FC236}">
                <a16:creationId xmlns:a16="http://schemas.microsoft.com/office/drawing/2014/main" id="{2F8D0101-F756-F24D-279C-2CF59135E6A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b="9202"/>
          <a:stretch/>
        </p:blipFill>
        <p:spPr>
          <a:xfrm>
            <a:off x="0" y="-5746"/>
            <a:ext cx="12192000" cy="6891220"/>
          </a:xfrm>
          <a:prstGeom prst="rect">
            <a:avLst/>
          </a:prstGeom>
        </p:spPr>
      </p:pic>
      <p:pic>
        <p:nvPicPr>
          <p:cNvPr id="5" name="Picture 7">
            <a:extLst>
              <a:ext uri="{FF2B5EF4-FFF2-40B4-BE49-F238E27FC236}">
                <a16:creationId xmlns:a16="http://schemas.microsoft.com/office/drawing/2014/main" id="{8382BAE4-091B-C7BF-7881-364EA7E0E9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898" r="46250"/>
          <a:stretch/>
        </p:blipFill>
        <p:spPr bwMode="auto">
          <a:xfrm>
            <a:off x="1907683" y="6226941"/>
            <a:ext cx="3016683" cy="417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Une image contenant capture d’écran, Caractère coloré, Graphique, graphisme&#10;&#10;Le contenu généré par l’IA peut être incorrect.">
            <a:extLst>
              <a:ext uri="{FF2B5EF4-FFF2-40B4-BE49-F238E27FC236}">
                <a16:creationId xmlns:a16="http://schemas.microsoft.com/office/drawing/2014/main" id="{7B92996B-0A28-A796-4F1B-6817F510F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47" y="6119687"/>
            <a:ext cx="1453988" cy="631576"/>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DE471F71-5426-3A61-A5F7-9FEF54094E95}"/>
              </a:ext>
            </a:extLst>
          </p:cNvPr>
          <p:cNvSpPr txBox="1"/>
          <p:nvPr/>
        </p:nvSpPr>
        <p:spPr>
          <a:xfrm>
            <a:off x="0" y="12929"/>
            <a:ext cx="12192000" cy="1200329"/>
          </a:xfrm>
          <a:prstGeom prst="rect">
            <a:avLst/>
          </a:prstGeom>
          <a:noFill/>
        </p:spPr>
        <p:txBody>
          <a:bodyPr wrap="square">
            <a:spAutoFit/>
          </a:bodyPr>
          <a:lstStyle/>
          <a:p>
            <a:pPr algn="ctr"/>
            <a:r>
              <a:rPr lang="fr-FR" sz="3600" b="1" i="0" u="none" strike="noStrike" dirty="0">
                <a:solidFill>
                  <a:srgbClr val="000000"/>
                </a:solidFill>
                <a:effectLst/>
              </a:rPr>
              <a:t>Impact du développement éolien sur l'habitat de la</a:t>
            </a:r>
          </a:p>
          <a:p>
            <a:pPr algn="ctr"/>
            <a:r>
              <a:rPr lang="fr-FR" sz="3600" b="1" i="0" u="none" strike="noStrike" dirty="0">
                <a:solidFill>
                  <a:srgbClr val="000000"/>
                </a:solidFill>
                <a:effectLst/>
              </a:rPr>
              <a:t> Grive de </a:t>
            </a:r>
            <a:r>
              <a:rPr lang="fr-FR" sz="3600" b="1" i="0" u="none" strike="noStrike" dirty="0" err="1">
                <a:solidFill>
                  <a:srgbClr val="000000"/>
                </a:solidFill>
                <a:effectLst/>
              </a:rPr>
              <a:t>Bicknell</a:t>
            </a:r>
            <a:endParaRPr lang="fr-FR" sz="3600" b="1" i="0" u="none" strike="noStrike" dirty="0">
              <a:solidFill>
                <a:srgbClr val="000000"/>
              </a:solidFill>
              <a:effectLst/>
            </a:endParaRPr>
          </a:p>
        </p:txBody>
      </p:sp>
      <p:pic>
        <p:nvPicPr>
          <p:cNvPr id="1028" name="Picture 4">
            <a:extLst>
              <a:ext uri="{FF2B5EF4-FFF2-40B4-BE49-F238E27FC236}">
                <a16:creationId xmlns:a16="http://schemas.microsoft.com/office/drawing/2014/main" id="{C38949D3-936E-7098-66C0-8A092152A0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5715" y="5971737"/>
            <a:ext cx="2339088" cy="90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descr="Une image contenant texte, Police, capture d’écran, graphisme&#10;&#10;Le contenu généré par l’IA peut être incorrect.">
            <a:extLst>
              <a:ext uri="{FF2B5EF4-FFF2-40B4-BE49-F238E27FC236}">
                <a16:creationId xmlns:a16="http://schemas.microsoft.com/office/drawing/2014/main" id="{B4065528-86C5-6C6D-54AB-0816D92FEC95}"/>
              </a:ext>
            </a:extLst>
          </p:cNvPr>
          <p:cNvPicPr>
            <a:picLocks noChangeAspect="1"/>
          </p:cNvPicPr>
          <p:nvPr/>
        </p:nvPicPr>
        <p:blipFill>
          <a:blip r:embed="rId7">
            <a:extLst>
              <a:ext uri="{28A0092B-C50C-407E-A947-70E740481C1C}">
                <a14:useLocalDpi xmlns:a14="http://schemas.microsoft.com/office/drawing/2010/main" val="0"/>
              </a:ext>
            </a:extLst>
          </a:blip>
          <a:srcRect l="68657" t="18303" r="1774" b="20017"/>
          <a:stretch/>
        </p:blipFill>
        <p:spPr>
          <a:xfrm>
            <a:off x="9021946" y="862647"/>
            <a:ext cx="3097566" cy="1698289"/>
          </a:xfrm>
          <a:prstGeom prst="rect">
            <a:avLst/>
          </a:prstGeom>
        </p:spPr>
      </p:pic>
      <p:sp>
        <p:nvSpPr>
          <p:cNvPr id="27" name="ZoneTexte 26">
            <a:extLst>
              <a:ext uri="{FF2B5EF4-FFF2-40B4-BE49-F238E27FC236}">
                <a16:creationId xmlns:a16="http://schemas.microsoft.com/office/drawing/2014/main" id="{D9579F0C-08B0-3AA1-58E7-2A403AC51FFF}"/>
              </a:ext>
            </a:extLst>
          </p:cNvPr>
          <p:cNvSpPr txBox="1"/>
          <p:nvPr/>
        </p:nvSpPr>
        <p:spPr>
          <a:xfrm>
            <a:off x="10570729" y="6533183"/>
            <a:ext cx="1725433" cy="338554"/>
          </a:xfrm>
          <a:prstGeom prst="rect">
            <a:avLst/>
          </a:prstGeom>
          <a:noFill/>
        </p:spPr>
        <p:txBody>
          <a:bodyPr wrap="square" rtlCol="0">
            <a:spAutoFit/>
          </a:bodyPr>
          <a:lstStyle/>
          <a:p>
            <a:r>
              <a:rPr lang="fr-FR" sz="1600" dirty="0">
                <a:solidFill>
                  <a:schemeClr val="bg1"/>
                </a:solidFill>
              </a:rPr>
              <a:t>© Sandy </a:t>
            </a:r>
            <a:r>
              <a:rPr lang="fr-FR" sz="1600" dirty="0" err="1">
                <a:solidFill>
                  <a:schemeClr val="bg1"/>
                </a:solidFill>
              </a:rPr>
              <a:t>Podulka</a:t>
            </a:r>
            <a:endParaRPr lang="fr-FR" sz="1600" dirty="0">
              <a:solidFill>
                <a:schemeClr val="bg1"/>
              </a:solidFill>
            </a:endParaRPr>
          </a:p>
        </p:txBody>
      </p:sp>
      <p:sp>
        <p:nvSpPr>
          <p:cNvPr id="28" name="Google Shape;55;p13">
            <a:extLst>
              <a:ext uri="{FF2B5EF4-FFF2-40B4-BE49-F238E27FC236}">
                <a16:creationId xmlns:a16="http://schemas.microsoft.com/office/drawing/2014/main" id="{A8536E07-6EAD-ACCE-5F49-289E762FF707}"/>
              </a:ext>
            </a:extLst>
          </p:cNvPr>
          <p:cNvSpPr txBox="1">
            <a:spLocks noGrp="1"/>
          </p:cNvSpPr>
          <p:nvPr>
            <p:ph type="subTitle" idx="1"/>
          </p:nvPr>
        </p:nvSpPr>
        <p:spPr>
          <a:xfrm>
            <a:off x="110397" y="1858471"/>
            <a:ext cx="8283209" cy="36385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800" b="1" dirty="0"/>
              <a:t>Présentateur</a:t>
            </a:r>
            <a:r>
              <a:rPr lang="fr" b="1" dirty="0"/>
              <a:t> </a:t>
            </a:r>
          </a:p>
          <a:p>
            <a:pPr algn="l">
              <a:spcBef>
                <a:spcPts val="0"/>
              </a:spcBef>
            </a:pPr>
            <a:r>
              <a:rPr lang="fr" dirty="0"/>
              <a:t>Pierre Nassivera, Université Laval</a:t>
            </a:r>
          </a:p>
          <a:p>
            <a:pPr marL="0" lvl="0" indent="0" algn="l" rtl="0">
              <a:spcBef>
                <a:spcPts val="0"/>
              </a:spcBef>
              <a:spcAft>
                <a:spcPts val="0"/>
              </a:spcAft>
              <a:buNone/>
            </a:pPr>
            <a:endParaRPr lang="fr" b="1" dirty="0"/>
          </a:p>
          <a:p>
            <a:pPr marL="0" lvl="0" indent="0" algn="l" rtl="0">
              <a:spcBef>
                <a:spcPts val="0"/>
              </a:spcBef>
              <a:spcAft>
                <a:spcPts val="0"/>
              </a:spcAft>
              <a:buNone/>
            </a:pPr>
            <a:r>
              <a:rPr lang="fr" sz="2800" b="1" dirty="0"/>
              <a:t>Auteurs </a:t>
            </a:r>
            <a:endParaRPr lang="fr" sz="2800" dirty="0"/>
          </a:p>
          <a:p>
            <a:pPr marL="0" lvl="0" indent="0" algn="l" rtl="0">
              <a:spcBef>
                <a:spcPts val="0"/>
              </a:spcBef>
              <a:spcAft>
                <a:spcPts val="0"/>
              </a:spcAft>
              <a:buNone/>
            </a:pPr>
            <a:r>
              <a:rPr lang="fr" dirty="0"/>
              <a:t>Francis Lessard, Université Laval</a:t>
            </a:r>
            <a:endParaRPr dirty="0"/>
          </a:p>
          <a:p>
            <a:pPr marL="0" lvl="0" indent="0" algn="l" rtl="0">
              <a:spcBef>
                <a:spcPts val="0"/>
              </a:spcBef>
              <a:spcAft>
                <a:spcPts val="0"/>
              </a:spcAft>
              <a:buNone/>
            </a:pPr>
            <a:r>
              <a:rPr lang="fr" dirty="0"/>
              <a:t>Jérôme Lemaître, MELCCFP</a:t>
            </a:r>
          </a:p>
          <a:p>
            <a:pPr marL="0" lvl="0" indent="0" algn="l" rtl="0">
              <a:spcBef>
                <a:spcPts val="0"/>
              </a:spcBef>
              <a:spcAft>
                <a:spcPts val="0"/>
              </a:spcAft>
              <a:buNone/>
            </a:pPr>
            <a:r>
              <a:rPr lang="fr" dirty="0"/>
              <a:t>Yves Aubry, ECCC</a:t>
            </a:r>
            <a:br>
              <a:rPr lang="fr" dirty="0"/>
            </a:br>
            <a:r>
              <a:rPr lang="fr" dirty="0"/>
              <a:t>Junior A. Tremblay, ECCC </a:t>
            </a:r>
            <a:r>
              <a:rPr lang="fr-FR" dirty="0"/>
              <a:t>&amp;</a:t>
            </a:r>
            <a:r>
              <a:rPr lang="fr-CA" dirty="0"/>
              <a:t> Université Laval</a:t>
            </a:r>
          </a:p>
          <a:p>
            <a:pPr marL="0" lvl="0" indent="0" algn="l" rtl="0">
              <a:spcBef>
                <a:spcPts val="0"/>
              </a:spcBef>
              <a:spcAft>
                <a:spcPts val="0"/>
              </a:spcAft>
              <a:buNone/>
            </a:pPr>
            <a:endParaRPr lang="fr-CA" dirty="0"/>
          </a:p>
          <a:p>
            <a:pPr marL="0" lvl="0" indent="0" algn="l" rtl="0">
              <a:spcBef>
                <a:spcPts val="0"/>
              </a:spcBef>
              <a:spcAft>
                <a:spcPts val="0"/>
              </a:spcAft>
              <a:buNone/>
            </a:pPr>
            <a:r>
              <a:rPr lang="fr-CA" sz="2800" b="1" dirty="0"/>
              <a:t>7 mai 2025, Rimouski</a:t>
            </a:r>
          </a:p>
        </p:txBody>
      </p:sp>
      <p:pic>
        <p:nvPicPr>
          <p:cNvPr id="1030" name="Picture 6">
            <a:extLst>
              <a:ext uri="{FF2B5EF4-FFF2-40B4-BE49-F238E27FC236}">
                <a16:creationId xmlns:a16="http://schemas.microsoft.com/office/drawing/2014/main" id="{E8357CBD-85BF-4F89-31AA-C84AB072CA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9411" y="6291479"/>
            <a:ext cx="705057" cy="35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089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3" name="Flèche : en arc 2">
            <a:extLst>
              <a:ext uri="{FF2B5EF4-FFF2-40B4-BE49-F238E27FC236}">
                <a16:creationId xmlns:a16="http://schemas.microsoft.com/office/drawing/2014/main" id="{B424EB60-BE08-BDE7-3EF8-E9167F0105C4}"/>
              </a:ext>
            </a:extLst>
          </p:cNvPr>
          <p:cNvSpPr/>
          <p:nvPr/>
        </p:nvSpPr>
        <p:spPr>
          <a:xfrm>
            <a:off x="1043420" y="171450"/>
            <a:ext cx="4342189" cy="4342313"/>
          </a:xfrm>
          <a:prstGeom prst="circularArrow">
            <a:avLst>
              <a:gd name="adj1" fmla="val 10980"/>
              <a:gd name="adj2" fmla="val 1142322"/>
              <a:gd name="adj3" fmla="val 4500000"/>
              <a:gd name="adj4" fmla="val 10800000"/>
              <a:gd name="adj5" fmla="val 12500"/>
            </a:avLst>
          </a:prstGeom>
          <a:solidFill>
            <a:srgbClr val="81917D"/>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5" name="Forme libre : forme 4">
            <a:extLst>
              <a:ext uri="{FF2B5EF4-FFF2-40B4-BE49-F238E27FC236}">
                <a16:creationId xmlns:a16="http://schemas.microsoft.com/office/drawing/2014/main" id="{10BBDDCA-1B24-A0E8-1AA8-51DADB8156C6}"/>
              </a:ext>
            </a:extLst>
          </p:cNvPr>
          <p:cNvSpPr/>
          <p:nvPr/>
        </p:nvSpPr>
        <p:spPr>
          <a:xfrm>
            <a:off x="2002431" y="1743543"/>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Développer les énergies renouvelables</a:t>
            </a:r>
          </a:p>
        </p:txBody>
      </p:sp>
      <p:grpSp>
        <p:nvGrpSpPr>
          <p:cNvPr id="10" name="Groupe 9">
            <a:extLst>
              <a:ext uri="{FF2B5EF4-FFF2-40B4-BE49-F238E27FC236}">
                <a16:creationId xmlns:a16="http://schemas.microsoft.com/office/drawing/2014/main" id="{EE60E6D8-B606-98F4-2DA7-A4321E86232B}"/>
              </a:ext>
            </a:extLst>
          </p:cNvPr>
          <p:cNvGrpSpPr/>
          <p:nvPr/>
        </p:nvGrpSpPr>
        <p:grpSpPr>
          <a:xfrm>
            <a:off x="147090" y="2954700"/>
            <a:ext cx="3730271" cy="3731848"/>
            <a:chOff x="147090" y="2954700"/>
            <a:chExt cx="3730271" cy="3731848"/>
          </a:xfrm>
        </p:grpSpPr>
        <p:sp>
          <p:nvSpPr>
            <p:cNvPr id="8" name="Arc plein 7">
              <a:extLst>
                <a:ext uri="{FF2B5EF4-FFF2-40B4-BE49-F238E27FC236}">
                  <a16:creationId xmlns:a16="http://schemas.microsoft.com/office/drawing/2014/main" id="{06EA60C0-80AA-EE21-0CB2-E9341AA7C87E}"/>
                </a:ext>
              </a:extLst>
            </p:cNvPr>
            <p:cNvSpPr/>
            <p:nvPr/>
          </p:nvSpPr>
          <p:spPr>
            <a:xfrm>
              <a:off x="147090" y="2954700"/>
              <a:ext cx="3730271" cy="3731848"/>
            </a:xfrm>
            <a:prstGeom prst="blockArc">
              <a:avLst>
                <a:gd name="adj1" fmla="val 0"/>
                <a:gd name="adj2" fmla="val 18900000"/>
                <a:gd name="adj3" fmla="val 12740"/>
              </a:avLst>
            </a:prstGeom>
            <a:solidFill>
              <a:schemeClr val="accent6">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fr-FR"/>
            </a:p>
          </p:txBody>
        </p:sp>
        <p:sp>
          <p:nvSpPr>
            <p:cNvPr id="9" name="Forme libre : forme 8">
              <a:extLst>
                <a:ext uri="{FF2B5EF4-FFF2-40B4-BE49-F238E27FC236}">
                  <a16:creationId xmlns:a16="http://schemas.microsoft.com/office/drawing/2014/main" id="{3CB321C5-1CF3-5F28-A7EB-F0BCFEA2A843}"/>
                </a:ext>
              </a:extLst>
            </p:cNvPr>
            <p:cNvSpPr/>
            <p:nvPr/>
          </p:nvSpPr>
          <p:spPr>
            <a:xfrm>
              <a:off x="791131" y="4243386"/>
              <a:ext cx="2422599" cy="1211156"/>
            </a:xfrm>
            <a:custGeom>
              <a:avLst/>
              <a:gdLst>
                <a:gd name="connsiteX0" fmla="*/ 0 w 2422599"/>
                <a:gd name="connsiteY0" fmla="*/ 0 h 1211156"/>
                <a:gd name="connsiteX1" fmla="*/ 2422599 w 2422599"/>
                <a:gd name="connsiteY1" fmla="*/ 0 h 1211156"/>
                <a:gd name="connsiteX2" fmla="*/ 2422599 w 2422599"/>
                <a:gd name="connsiteY2" fmla="*/ 1211156 h 1211156"/>
                <a:gd name="connsiteX3" fmla="*/ 0 w 2422599"/>
                <a:gd name="connsiteY3" fmla="*/ 1211156 h 1211156"/>
                <a:gd name="connsiteX4" fmla="*/ 0 w 2422599"/>
                <a:gd name="connsiteY4" fmla="*/ 0 h 1211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599" h="1211156">
                  <a:moveTo>
                    <a:pt x="0" y="0"/>
                  </a:moveTo>
                  <a:lnTo>
                    <a:pt x="2422599" y="0"/>
                  </a:lnTo>
                  <a:lnTo>
                    <a:pt x="2422599" y="1211156"/>
                  </a:lnTo>
                  <a:lnTo>
                    <a:pt x="0" y="121115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fr-FR" sz="2700" kern="1200" dirty="0"/>
                <a:t>Freiner l’érosion de la biodiversité</a:t>
              </a:r>
            </a:p>
          </p:txBody>
        </p:sp>
      </p:grpSp>
      <p:pic>
        <p:nvPicPr>
          <p:cNvPr id="10244" name="Picture 4" descr="Faire du vert avec du vent | lieux.photo">
            <a:extLst>
              <a:ext uri="{FF2B5EF4-FFF2-40B4-BE49-F238E27FC236}">
                <a16:creationId xmlns:a16="http://schemas.microsoft.com/office/drawing/2014/main" id="{C024D2E4-6FEC-9732-06A4-42D72EA48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760" r="23367"/>
          <a:stretch/>
        </p:blipFill>
        <p:spPr bwMode="auto">
          <a:xfrm>
            <a:off x="1563608" y="648944"/>
            <a:ext cx="3300243" cy="3375465"/>
          </a:xfrm>
          <a:prstGeom prst="ellipse">
            <a:avLst/>
          </a:prstGeom>
          <a:noFill/>
          <a:extLst>
            <a:ext uri="{909E8E84-426E-40DD-AFC4-6F175D3DCCD1}">
              <a14:hiddenFill xmlns:a14="http://schemas.microsoft.com/office/drawing/2010/main">
                <a:solidFill>
                  <a:srgbClr val="FFFFFF"/>
                </a:solidFill>
              </a14:hiddenFill>
            </a:ext>
          </a:extLst>
        </p:spPr>
      </p:pic>
      <p:grpSp>
        <p:nvGrpSpPr>
          <p:cNvPr id="15" name="Groupe 14">
            <a:extLst>
              <a:ext uri="{FF2B5EF4-FFF2-40B4-BE49-F238E27FC236}">
                <a16:creationId xmlns:a16="http://schemas.microsoft.com/office/drawing/2014/main" id="{67662349-0ADB-D9A3-71B9-6B1FC46CE16A}"/>
              </a:ext>
            </a:extLst>
          </p:cNvPr>
          <p:cNvGrpSpPr/>
          <p:nvPr/>
        </p:nvGrpSpPr>
        <p:grpSpPr>
          <a:xfrm>
            <a:off x="292853" y="3239156"/>
            <a:ext cx="3419154" cy="3219615"/>
            <a:chOff x="5037636" y="3466933"/>
            <a:chExt cx="3419154" cy="3219615"/>
          </a:xfrm>
        </p:grpSpPr>
        <p:pic>
          <p:nvPicPr>
            <p:cNvPr id="12" name="Image 11" descr="Une image contenant arbre, plein air, oiseau, plante&#10;&#10;Le contenu généré par l’IA peut être incorrect.">
              <a:extLst>
                <a:ext uri="{FF2B5EF4-FFF2-40B4-BE49-F238E27FC236}">
                  <a16:creationId xmlns:a16="http://schemas.microsoft.com/office/drawing/2014/main" id="{BBDB9B12-24C0-F6AC-CE13-5CDCAE1D4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7636" y="3466933"/>
              <a:ext cx="3419154" cy="3219615"/>
            </a:xfrm>
            <a:prstGeom prst="ellipse">
              <a:avLst/>
            </a:prstGeom>
          </p:spPr>
        </p:pic>
        <p:sp>
          <p:nvSpPr>
            <p:cNvPr id="14" name="ZoneTexte 13">
              <a:extLst>
                <a:ext uri="{FF2B5EF4-FFF2-40B4-BE49-F238E27FC236}">
                  <a16:creationId xmlns:a16="http://schemas.microsoft.com/office/drawing/2014/main" id="{795025FF-E305-07B8-9929-7A69CDAB89D3}"/>
                </a:ext>
              </a:extLst>
            </p:cNvPr>
            <p:cNvSpPr txBox="1"/>
            <p:nvPr/>
          </p:nvSpPr>
          <p:spPr>
            <a:xfrm>
              <a:off x="5838196" y="6197517"/>
              <a:ext cx="1939990" cy="338554"/>
            </a:xfrm>
            <a:prstGeom prst="rect">
              <a:avLst/>
            </a:prstGeom>
            <a:noFill/>
          </p:spPr>
          <p:txBody>
            <a:bodyPr wrap="square" rtlCol="0">
              <a:spAutoFit/>
            </a:bodyPr>
            <a:lstStyle/>
            <a:p>
              <a:r>
                <a:rPr lang="fr-FR" sz="1600" dirty="0">
                  <a:solidFill>
                    <a:schemeClr val="bg1"/>
                  </a:solidFill>
                </a:rPr>
                <a:t>© Kent </a:t>
              </a:r>
              <a:r>
                <a:rPr lang="fr-FR" sz="1600" dirty="0" err="1">
                  <a:solidFill>
                    <a:schemeClr val="bg1"/>
                  </a:solidFill>
                </a:rPr>
                <a:t>McFarland</a:t>
              </a:r>
              <a:endParaRPr lang="fr-FR" sz="1600" dirty="0">
                <a:solidFill>
                  <a:schemeClr val="bg1"/>
                </a:solidFill>
              </a:endParaRPr>
            </a:p>
          </p:txBody>
        </p:sp>
      </p:grpSp>
      <p:grpSp>
        <p:nvGrpSpPr>
          <p:cNvPr id="19" name="Groupe 18">
            <a:extLst>
              <a:ext uri="{FF2B5EF4-FFF2-40B4-BE49-F238E27FC236}">
                <a16:creationId xmlns:a16="http://schemas.microsoft.com/office/drawing/2014/main" id="{AB862CEA-7C49-7150-598C-DA0C4881CB36}"/>
              </a:ext>
            </a:extLst>
          </p:cNvPr>
          <p:cNvGrpSpPr/>
          <p:nvPr/>
        </p:nvGrpSpPr>
        <p:grpSpPr>
          <a:xfrm>
            <a:off x="4920781" y="402282"/>
            <a:ext cx="7271219" cy="6455718"/>
            <a:chOff x="4920781" y="402282"/>
            <a:chExt cx="7271219" cy="6455718"/>
          </a:xfrm>
        </p:grpSpPr>
        <p:pic>
          <p:nvPicPr>
            <p:cNvPr id="16" name="Graphique 15" descr="Aide">
              <a:extLst>
                <a:ext uri="{FF2B5EF4-FFF2-40B4-BE49-F238E27FC236}">
                  <a16:creationId xmlns:a16="http://schemas.microsoft.com/office/drawing/2014/main" id="{D2F5DFCA-0619-F584-9211-1D03654A7F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6393" y="402282"/>
              <a:ext cx="3142537" cy="3109301"/>
            </a:xfrm>
            <a:prstGeom prst="rect">
              <a:avLst/>
            </a:prstGeom>
          </p:spPr>
        </p:pic>
        <p:sp>
          <p:nvSpPr>
            <p:cNvPr id="18" name="ZoneTexte 17">
              <a:extLst>
                <a:ext uri="{FF2B5EF4-FFF2-40B4-BE49-F238E27FC236}">
                  <a16:creationId xmlns:a16="http://schemas.microsoft.com/office/drawing/2014/main" id="{FA05ED2F-A470-083E-D0D4-D8552129DEB7}"/>
                </a:ext>
              </a:extLst>
            </p:cNvPr>
            <p:cNvSpPr txBox="1"/>
            <p:nvPr/>
          </p:nvSpPr>
          <p:spPr>
            <a:xfrm>
              <a:off x="4920781" y="3811012"/>
              <a:ext cx="7271219" cy="3046988"/>
            </a:xfrm>
            <a:prstGeom prst="rect">
              <a:avLst/>
            </a:prstGeom>
            <a:ln w="38100">
              <a:solidFill>
                <a:srgbClr val="63747B"/>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3200" dirty="0"/>
                <a:t>Comment :</a:t>
              </a:r>
            </a:p>
            <a:p>
              <a:pPr marL="514350" indent="-514350">
                <a:buAutoNum type="arabicPeriod"/>
              </a:pPr>
              <a:r>
                <a:rPr lang="fr-FR" sz="3200" dirty="0"/>
                <a:t>Quantifier les impacts des infrastructures éoliennes sur l’habitat de la Grive de </a:t>
              </a:r>
              <a:r>
                <a:rPr lang="fr-FR" sz="3200" dirty="0" err="1"/>
                <a:t>Bicknell</a:t>
              </a:r>
              <a:r>
                <a:rPr lang="fr-FR" sz="3200" dirty="0"/>
                <a:t> ? </a:t>
              </a:r>
            </a:p>
            <a:p>
              <a:pPr marL="514350" indent="-514350">
                <a:buAutoNum type="arabicPeriod"/>
              </a:pPr>
              <a:r>
                <a:rPr lang="fr-FR" sz="3200" dirty="0"/>
                <a:t>Identifier des zones de moindre conflit ?</a:t>
              </a:r>
            </a:p>
          </p:txBody>
        </p:sp>
      </p:grpSp>
      <p:sp>
        <p:nvSpPr>
          <p:cNvPr id="21" name="Rectangle 20">
            <a:extLst>
              <a:ext uri="{FF2B5EF4-FFF2-40B4-BE49-F238E27FC236}">
                <a16:creationId xmlns:a16="http://schemas.microsoft.com/office/drawing/2014/main" id="{B2DE88A7-EA41-4E71-E4B7-94C3D6034CFE}"/>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3" name="ZoneTexte 22">
            <a:extLst>
              <a:ext uri="{FF2B5EF4-FFF2-40B4-BE49-F238E27FC236}">
                <a16:creationId xmlns:a16="http://schemas.microsoft.com/office/drawing/2014/main" id="{D385524F-F201-27DC-B1B0-F539D361DD6C}"/>
              </a:ext>
            </a:extLst>
          </p:cNvPr>
          <p:cNvSpPr txBox="1"/>
          <p:nvPr/>
        </p:nvSpPr>
        <p:spPr>
          <a:xfrm>
            <a:off x="11391901" y="-59383"/>
            <a:ext cx="800100" cy="461665"/>
          </a:xfrm>
          <a:prstGeom prst="rect">
            <a:avLst/>
          </a:prstGeom>
          <a:noFill/>
        </p:spPr>
        <p:txBody>
          <a:bodyPr wrap="square" rtlCol="0">
            <a:spAutoFit/>
          </a:bodyPr>
          <a:lstStyle/>
          <a:p>
            <a:r>
              <a:rPr lang="fr-FR" sz="2400" b="1" dirty="0"/>
              <a:t>9/19</a:t>
            </a:r>
          </a:p>
        </p:txBody>
      </p:sp>
    </p:spTree>
    <p:extLst>
      <p:ext uri="{BB962C8B-B14F-4D97-AF65-F5344CB8AC3E}">
        <p14:creationId xmlns:p14="http://schemas.microsoft.com/office/powerpoint/2010/main" val="33157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17" name="ZoneTexte 16">
            <a:extLst>
              <a:ext uri="{FF2B5EF4-FFF2-40B4-BE49-F238E27FC236}">
                <a16:creationId xmlns:a16="http://schemas.microsoft.com/office/drawing/2014/main" id="{BAB88899-BA3C-2B55-A8C6-D6E060CA4513}"/>
              </a:ext>
            </a:extLst>
          </p:cNvPr>
          <p:cNvSpPr txBox="1"/>
          <p:nvPr/>
        </p:nvSpPr>
        <p:spPr>
          <a:xfrm>
            <a:off x="9069565" y="6488668"/>
            <a:ext cx="4143373"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Tremblay </a:t>
            </a:r>
            <a:r>
              <a:rPr lang="fr-FR" i="1" kern="100" dirty="0">
                <a:latin typeface="+mj-lt"/>
                <a:ea typeface="Calibri" panose="020F0502020204030204" pitchFamily="34" charset="0"/>
                <a:cs typeface="Times New Roman" panose="02020603050405020304" pitchFamily="18" charset="0"/>
              </a:rPr>
              <a:t>et al. </a:t>
            </a:r>
            <a:r>
              <a:rPr lang="fr-FR" kern="100" dirty="0">
                <a:latin typeface="+mj-lt"/>
                <a:ea typeface="Calibri" panose="020F0502020204030204" pitchFamily="34" charset="0"/>
                <a:cs typeface="Times New Roman" panose="02020603050405020304" pitchFamily="18" charset="0"/>
              </a:rPr>
              <a:t>(2025, in </a:t>
            </a:r>
            <a:r>
              <a:rPr lang="fr-FR" kern="100" dirty="0" err="1">
                <a:latin typeface="+mj-lt"/>
                <a:ea typeface="Calibri" panose="020F0502020204030204" pitchFamily="34" charset="0"/>
                <a:cs typeface="Times New Roman" panose="02020603050405020304" pitchFamily="18" charset="0"/>
              </a:rPr>
              <a:t>review</a:t>
            </a:r>
            <a:r>
              <a:rPr lang="fr-FR" kern="100" dirty="0">
                <a:latin typeface="+mj-lt"/>
                <a:ea typeface="Calibri" panose="020F0502020204030204" pitchFamily="34" charset="0"/>
                <a:cs typeface="Times New Roman" panose="02020603050405020304" pitchFamily="18" charset="0"/>
              </a:rPr>
              <a:t>)</a:t>
            </a:r>
          </a:p>
        </p:txBody>
      </p:sp>
      <p:sp>
        <p:nvSpPr>
          <p:cNvPr id="18" name="ZoneTexte 17">
            <a:extLst>
              <a:ext uri="{FF2B5EF4-FFF2-40B4-BE49-F238E27FC236}">
                <a16:creationId xmlns:a16="http://schemas.microsoft.com/office/drawing/2014/main" id="{E66E5470-23E8-7D34-ADB0-F0B6C28709EE}"/>
              </a:ext>
            </a:extLst>
          </p:cNvPr>
          <p:cNvSpPr txBox="1"/>
          <p:nvPr/>
        </p:nvSpPr>
        <p:spPr>
          <a:xfrm>
            <a:off x="0" y="402282"/>
            <a:ext cx="121920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Modélisation de l’habitat de la Grive à l’échelle du massif du lac Jacques-Cartier</a:t>
            </a:r>
            <a:endParaRPr lang="fr-FR" sz="2600" dirty="0">
              <a:solidFill>
                <a:schemeClr val="dk1"/>
              </a:solidFill>
            </a:endParaRPr>
          </a:p>
        </p:txBody>
      </p:sp>
      <p:graphicFrame>
        <p:nvGraphicFramePr>
          <p:cNvPr id="22" name="Diagramme 21">
            <a:extLst>
              <a:ext uri="{FF2B5EF4-FFF2-40B4-BE49-F238E27FC236}">
                <a16:creationId xmlns:a16="http://schemas.microsoft.com/office/drawing/2014/main" id="{DC4610F8-7861-4086-822C-C588D2C53B10}"/>
              </a:ext>
            </a:extLst>
          </p:cNvPr>
          <p:cNvGraphicFramePr/>
          <p:nvPr>
            <p:extLst>
              <p:ext uri="{D42A27DB-BD31-4B8C-83A1-F6EECF244321}">
                <p14:modId xmlns:p14="http://schemas.microsoft.com/office/powerpoint/2010/main" val="618411418"/>
              </p:ext>
            </p:extLst>
          </p:nvPr>
        </p:nvGraphicFramePr>
        <p:xfrm>
          <a:off x="6735155" y="1578255"/>
          <a:ext cx="4876800" cy="4969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ZoneTexte 23">
            <a:extLst>
              <a:ext uri="{FF2B5EF4-FFF2-40B4-BE49-F238E27FC236}">
                <a16:creationId xmlns:a16="http://schemas.microsoft.com/office/drawing/2014/main" id="{B430E4C8-F392-5CB4-265A-1A29D1E8E29E}"/>
              </a:ext>
            </a:extLst>
          </p:cNvPr>
          <p:cNvSpPr txBox="1"/>
          <p:nvPr/>
        </p:nvSpPr>
        <p:spPr>
          <a:xfrm>
            <a:off x="6575038" y="1037472"/>
            <a:ext cx="5197033" cy="46166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fr-FR" sz="2400" dirty="0"/>
              <a:t>Métriques forestières issues du </a:t>
            </a:r>
            <a:r>
              <a:rPr lang="fr-FR" sz="2400" dirty="0" err="1"/>
              <a:t>LiDAR</a:t>
            </a:r>
            <a:endParaRPr lang="fr-FR" sz="2400" dirty="0"/>
          </a:p>
        </p:txBody>
      </p:sp>
      <p:pic>
        <p:nvPicPr>
          <p:cNvPr id="2" name="image9.jpg">
            <a:extLst>
              <a:ext uri="{FF2B5EF4-FFF2-40B4-BE49-F238E27FC236}">
                <a16:creationId xmlns:a16="http://schemas.microsoft.com/office/drawing/2014/main" id="{A6F5BEAE-9614-8CF2-7F4F-3C9E9E067ECF}"/>
              </a:ext>
            </a:extLst>
          </p:cNvPr>
          <p:cNvPicPr>
            <a:picLocks noChangeAspect="1"/>
          </p:cNvPicPr>
          <p:nvPr/>
        </p:nvPicPr>
        <p:blipFill>
          <a:blip r:embed="rId8"/>
          <a:srcRect l="1562"/>
          <a:stretch>
            <a:fillRect/>
          </a:stretch>
        </p:blipFill>
        <p:spPr>
          <a:xfrm>
            <a:off x="272675" y="954107"/>
            <a:ext cx="5823325" cy="5874678"/>
          </a:xfrm>
          <a:prstGeom prst="rect">
            <a:avLst/>
          </a:prstGeom>
          <a:ln/>
        </p:spPr>
      </p:pic>
      <p:sp>
        <p:nvSpPr>
          <p:cNvPr id="9" name="Rectangle 8">
            <a:extLst>
              <a:ext uri="{FF2B5EF4-FFF2-40B4-BE49-F238E27FC236}">
                <a16:creationId xmlns:a16="http://schemas.microsoft.com/office/drawing/2014/main" id="{8938BA3E-3C37-46B8-2ABF-E9A0BFC807B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11" name="ZoneTexte 10">
            <a:extLst>
              <a:ext uri="{FF2B5EF4-FFF2-40B4-BE49-F238E27FC236}">
                <a16:creationId xmlns:a16="http://schemas.microsoft.com/office/drawing/2014/main" id="{D1300A8A-3D51-F1C4-4865-B547ABF75F92}"/>
              </a:ext>
            </a:extLst>
          </p:cNvPr>
          <p:cNvSpPr txBox="1"/>
          <p:nvPr/>
        </p:nvSpPr>
        <p:spPr>
          <a:xfrm>
            <a:off x="11214100" y="-59383"/>
            <a:ext cx="977901" cy="461665"/>
          </a:xfrm>
          <a:prstGeom prst="rect">
            <a:avLst/>
          </a:prstGeom>
          <a:noFill/>
        </p:spPr>
        <p:txBody>
          <a:bodyPr wrap="square" rtlCol="0">
            <a:spAutoFit/>
          </a:bodyPr>
          <a:lstStyle/>
          <a:p>
            <a:r>
              <a:rPr lang="fr-FR" sz="2400" b="1" dirty="0"/>
              <a:t>10/19</a:t>
            </a:r>
          </a:p>
        </p:txBody>
      </p:sp>
    </p:spTree>
    <p:extLst>
      <p:ext uri="{BB962C8B-B14F-4D97-AF65-F5344CB8AC3E}">
        <p14:creationId xmlns:p14="http://schemas.microsoft.com/office/powerpoint/2010/main" val="2446466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9C0E6-1D4C-8898-AE13-753B4F829DFD}"/>
            </a:ext>
          </a:extLst>
        </p:cNvPr>
        <p:cNvGrpSpPr/>
        <p:nvPr/>
      </p:nvGrpSpPr>
      <p:grpSpPr>
        <a:xfrm>
          <a:off x="0" y="0"/>
          <a:ext cx="0" cy="0"/>
          <a:chOff x="0" y="0"/>
          <a:chExt cx="0" cy="0"/>
        </a:xfrm>
      </p:grpSpPr>
      <p:sp>
        <p:nvSpPr>
          <p:cNvPr id="17" name="ZoneTexte 16">
            <a:extLst>
              <a:ext uri="{FF2B5EF4-FFF2-40B4-BE49-F238E27FC236}">
                <a16:creationId xmlns:a16="http://schemas.microsoft.com/office/drawing/2014/main" id="{405577A1-CAB9-0AC4-737B-DB987327B563}"/>
              </a:ext>
            </a:extLst>
          </p:cNvPr>
          <p:cNvSpPr txBox="1"/>
          <p:nvPr/>
        </p:nvSpPr>
        <p:spPr>
          <a:xfrm>
            <a:off x="9069565" y="6488668"/>
            <a:ext cx="4143373"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Tremblay </a:t>
            </a:r>
            <a:r>
              <a:rPr lang="fr-FR" i="1" kern="100" dirty="0">
                <a:latin typeface="+mj-lt"/>
                <a:ea typeface="Calibri" panose="020F0502020204030204" pitchFamily="34" charset="0"/>
                <a:cs typeface="Times New Roman" panose="02020603050405020304" pitchFamily="18" charset="0"/>
              </a:rPr>
              <a:t>et al. </a:t>
            </a:r>
            <a:r>
              <a:rPr lang="fr-FR" kern="100" dirty="0">
                <a:latin typeface="+mj-lt"/>
                <a:ea typeface="Calibri" panose="020F0502020204030204" pitchFamily="34" charset="0"/>
                <a:cs typeface="Times New Roman" panose="02020603050405020304" pitchFamily="18" charset="0"/>
              </a:rPr>
              <a:t>(2025, in </a:t>
            </a:r>
            <a:r>
              <a:rPr lang="fr-FR" kern="100" dirty="0" err="1">
                <a:latin typeface="+mj-lt"/>
                <a:ea typeface="Calibri" panose="020F0502020204030204" pitchFamily="34" charset="0"/>
                <a:cs typeface="Times New Roman" panose="02020603050405020304" pitchFamily="18" charset="0"/>
              </a:rPr>
              <a:t>review</a:t>
            </a:r>
            <a:r>
              <a:rPr lang="fr-FR" kern="100" dirty="0">
                <a:latin typeface="+mj-lt"/>
                <a:ea typeface="Calibri" panose="020F0502020204030204" pitchFamily="34" charset="0"/>
                <a:cs typeface="Times New Roman" panose="02020603050405020304" pitchFamily="18" charset="0"/>
              </a:rPr>
              <a:t>)</a:t>
            </a:r>
          </a:p>
        </p:txBody>
      </p:sp>
      <p:sp>
        <p:nvSpPr>
          <p:cNvPr id="18" name="ZoneTexte 17">
            <a:extLst>
              <a:ext uri="{FF2B5EF4-FFF2-40B4-BE49-F238E27FC236}">
                <a16:creationId xmlns:a16="http://schemas.microsoft.com/office/drawing/2014/main" id="{4314717A-FDC9-D378-83B7-709835486F90}"/>
              </a:ext>
            </a:extLst>
          </p:cNvPr>
          <p:cNvSpPr txBox="1"/>
          <p:nvPr/>
        </p:nvSpPr>
        <p:spPr>
          <a:xfrm>
            <a:off x="0" y="402282"/>
            <a:ext cx="12192000"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Modélisation de l’habitat de la Grive à l’échelle du massif du lac Jacques-Cartier</a:t>
            </a:r>
            <a:endParaRPr lang="fr-FR" sz="2600" dirty="0">
              <a:solidFill>
                <a:schemeClr val="dk1"/>
              </a:solidFill>
            </a:endParaRPr>
          </a:p>
        </p:txBody>
      </p:sp>
      <p:pic>
        <p:nvPicPr>
          <p:cNvPr id="5" name="Image 4" descr="Une image contenant texte, carte, atlas&#10;&#10;Le contenu généré par l’IA peut être incorrect.">
            <a:extLst>
              <a:ext uri="{FF2B5EF4-FFF2-40B4-BE49-F238E27FC236}">
                <a16:creationId xmlns:a16="http://schemas.microsoft.com/office/drawing/2014/main" id="{D5E0B915-F33A-AC18-F11A-0F128E696BEE}"/>
              </a:ext>
            </a:extLst>
          </p:cNvPr>
          <p:cNvPicPr>
            <a:picLocks noChangeAspect="1"/>
          </p:cNvPicPr>
          <p:nvPr/>
        </p:nvPicPr>
        <p:blipFill>
          <a:blip r:embed="rId3">
            <a:extLst>
              <a:ext uri="{28A0092B-C50C-407E-A947-70E740481C1C}">
                <a14:useLocalDpi xmlns:a14="http://schemas.microsoft.com/office/drawing/2010/main" val="0"/>
              </a:ext>
            </a:extLst>
          </a:blip>
          <a:srcRect r="33341"/>
          <a:stretch/>
        </p:blipFill>
        <p:spPr>
          <a:xfrm>
            <a:off x="0" y="890238"/>
            <a:ext cx="5625720" cy="5967761"/>
          </a:xfrm>
          <a:prstGeom prst="rect">
            <a:avLst/>
          </a:prstGeom>
        </p:spPr>
      </p:pic>
      <p:sp>
        <p:nvSpPr>
          <p:cNvPr id="8" name="ZoneTexte 7">
            <a:extLst>
              <a:ext uri="{FF2B5EF4-FFF2-40B4-BE49-F238E27FC236}">
                <a16:creationId xmlns:a16="http://schemas.microsoft.com/office/drawing/2014/main" id="{EFE3D3E3-2FF2-9FF3-629F-8BCD9083F81F}"/>
              </a:ext>
            </a:extLst>
          </p:cNvPr>
          <p:cNvSpPr txBox="1"/>
          <p:nvPr/>
        </p:nvSpPr>
        <p:spPr>
          <a:xfrm>
            <a:off x="5625720" y="1487180"/>
            <a:ext cx="2116992" cy="63660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dirty="0"/>
          </a:p>
        </p:txBody>
      </p:sp>
      <p:sp>
        <p:nvSpPr>
          <p:cNvPr id="9" name="ZoneTexte 8">
            <a:extLst>
              <a:ext uri="{FF2B5EF4-FFF2-40B4-BE49-F238E27FC236}">
                <a16:creationId xmlns:a16="http://schemas.microsoft.com/office/drawing/2014/main" id="{BADE649C-5263-8721-860B-E6C6F7338409}"/>
              </a:ext>
            </a:extLst>
          </p:cNvPr>
          <p:cNvSpPr txBox="1"/>
          <p:nvPr/>
        </p:nvSpPr>
        <p:spPr>
          <a:xfrm>
            <a:off x="6508351" y="1559262"/>
            <a:ext cx="1023888" cy="492443"/>
          </a:xfrm>
          <a:prstGeom prst="rect">
            <a:avLst/>
          </a:prstGeom>
          <a:solidFill>
            <a:srgbClr val="FFD37F"/>
          </a:solidFill>
          <a:ln>
            <a:solidFill>
              <a:srgbClr val="FFD37F"/>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10" name="ZoneTexte 9">
            <a:extLst>
              <a:ext uri="{FF2B5EF4-FFF2-40B4-BE49-F238E27FC236}">
                <a16:creationId xmlns:a16="http://schemas.microsoft.com/office/drawing/2014/main" id="{EDBA65DF-9743-B5BD-6ADC-FF87D51F8960}"/>
              </a:ext>
            </a:extLst>
          </p:cNvPr>
          <p:cNvSpPr txBox="1"/>
          <p:nvPr/>
        </p:nvSpPr>
        <p:spPr>
          <a:xfrm>
            <a:off x="9900736" y="1559261"/>
            <a:ext cx="1023888" cy="492443"/>
          </a:xfrm>
          <a:prstGeom prst="rect">
            <a:avLst/>
          </a:prstGeom>
          <a:solidFill>
            <a:srgbClr val="F57A7A"/>
          </a:solidFill>
          <a:ln>
            <a:solidFill>
              <a:srgbClr val="F57A7A"/>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11" name="ZoneTexte 10">
            <a:extLst>
              <a:ext uri="{FF2B5EF4-FFF2-40B4-BE49-F238E27FC236}">
                <a16:creationId xmlns:a16="http://schemas.microsoft.com/office/drawing/2014/main" id="{6ABC2C31-4DC9-B694-E2EC-E2D1A454FEF0}"/>
              </a:ext>
            </a:extLst>
          </p:cNvPr>
          <p:cNvSpPr txBox="1"/>
          <p:nvPr/>
        </p:nvSpPr>
        <p:spPr>
          <a:xfrm>
            <a:off x="6066698" y="1016813"/>
            <a:ext cx="1907193"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Bon habitat</a:t>
            </a:r>
            <a:endParaRPr lang="fr-FR" sz="2600" dirty="0">
              <a:solidFill>
                <a:schemeClr val="dk1"/>
              </a:solidFill>
            </a:endParaRPr>
          </a:p>
        </p:txBody>
      </p:sp>
      <p:sp>
        <p:nvSpPr>
          <p:cNvPr id="12" name="ZoneTexte 11">
            <a:extLst>
              <a:ext uri="{FF2B5EF4-FFF2-40B4-BE49-F238E27FC236}">
                <a16:creationId xmlns:a16="http://schemas.microsoft.com/office/drawing/2014/main" id="{90F9885F-ECEC-2693-ADCD-1B878EDA5337}"/>
              </a:ext>
            </a:extLst>
          </p:cNvPr>
          <p:cNvSpPr txBox="1"/>
          <p:nvPr/>
        </p:nvSpPr>
        <p:spPr>
          <a:xfrm>
            <a:off x="9169321" y="1016813"/>
            <a:ext cx="2486718"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Très bon habitat</a:t>
            </a:r>
            <a:endParaRPr lang="fr-FR" sz="2600" dirty="0">
              <a:solidFill>
                <a:schemeClr val="dk1"/>
              </a:solidFill>
            </a:endParaRPr>
          </a:p>
        </p:txBody>
      </p:sp>
      <p:cxnSp>
        <p:nvCxnSpPr>
          <p:cNvPr id="14" name="Connecteur droit avec flèche 13">
            <a:extLst>
              <a:ext uri="{FF2B5EF4-FFF2-40B4-BE49-F238E27FC236}">
                <a16:creationId xmlns:a16="http://schemas.microsoft.com/office/drawing/2014/main" id="{77EEBCA7-7D9B-8544-7419-4F16EC1AD068}"/>
              </a:ext>
            </a:extLst>
          </p:cNvPr>
          <p:cNvCxnSpPr/>
          <p:nvPr/>
        </p:nvCxnSpPr>
        <p:spPr>
          <a:xfrm>
            <a:off x="10412680" y="2222339"/>
            <a:ext cx="0" cy="1053296"/>
          </a:xfrm>
          <a:prstGeom prst="straightConnector1">
            <a:avLst/>
          </a:prstGeom>
          <a:ln w="57150">
            <a:solidFill>
              <a:srgbClr val="F57A7A"/>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eur droit avec flèche 14">
            <a:extLst>
              <a:ext uri="{FF2B5EF4-FFF2-40B4-BE49-F238E27FC236}">
                <a16:creationId xmlns:a16="http://schemas.microsoft.com/office/drawing/2014/main" id="{114E8817-2B38-592F-71E6-E35EEDCB4912}"/>
              </a:ext>
            </a:extLst>
          </p:cNvPr>
          <p:cNvCxnSpPr/>
          <p:nvPr/>
        </p:nvCxnSpPr>
        <p:spPr>
          <a:xfrm>
            <a:off x="7020294" y="2222339"/>
            <a:ext cx="0" cy="1053296"/>
          </a:xfrm>
          <a:prstGeom prst="straightConnector1">
            <a:avLst/>
          </a:prstGeom>
          <a:ln w="57150">
            <a:solidFill>
              <a:srgbClr val="FFD37F"/>
            </a:solidFill>
            <a:tailEnd type="triangle"/>
          </a:ln>
        </p:spPr>
        <p:style>
          <a:lnRef idx="2">
            <a:schemeClr val="accent1"/>
          </a:lnRef>
          <a:fillRef idx="0">
            <a:schemeClr val="accent1"/>
          </a:fillRef>
          <a:effectRef idx="1">
            <a:schemeClr val="accent1"/>
          </a:effectRef>
          <a:fontRef idx="minor">
            <a:schemeClr val="tx1"/>
          </a:fontRef>
        </p:style>
      </p:cxnSp>
      <p:sp>
        <p:nvSpPr>
          <p:cNvPr id="16" name="ZoneTexte 15">
            <a:extLst>
              <a:ext uri="{FF2B5EF4-FFF2-40B4-BE49-F238E27FC236}">
                <a16:creationId xmlns:a16="http://schemas.microsoft.com/office/drawing/2014/main" id="{0DED03C8-9CBE-6255-158A-ECEC5BCE1CFC}"/>
              </a:ext>
            </a:extLst>
          </p:cNvPr>
          <p:cNvSpPr txBox="1"/>
          <p:nvPr/>
        </p:nvSpPr>
        <p:spPr>
          <a:xfrm>
            <a:off x="5661346" y="3428999"/>
            <a:ext cx="288888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Seuil de mitigation</a:t>
            </a:r>
            <a:endParaRPr lang="fr-FR" sz="2600" dirty="0">
              <a:solidFill>
                <a:schemeClr val="dk1"/>
              </a:solidFill>
            </a:endParaRPr>
          </a:p>
        </p:txBody>
      </p:sp>
      <p:sp>
        <p:nvSpPr>
          <p:cNvPr id="20" name="ZoneTexte 19">
            <a:extLst>
              <a:ext uri="{FF2B5EF4-FFF2-40B4-BE49-F238E27FC236}">
                <a16:creationId xmlns:a16="http://schemas.microsoft.com/office/drawing/2014/main" id="{7F8E45C9-CA2D-BC0A-26D6-648549254F1A}"/>
              </a:ext>
            </a:extLst>
          </p:cNvPr>
          <p:cNvSpPr txBox="1"/>
          <p:nvPr/>
        </p:nvSpPr>
        <p:spPr>
          <a:xfrm>
            <a:off x="8877580" y="3411999"/>
            <a:ext cx="2888886" cy="49244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Seuil de protection</a:t>
            </a:r>
            <a:endParaRPr lang="fr-FR" sz="2600" dirty="0">
              <a:solidFill>
                <a:schemeClr val="dk1"/>
              </a:solidFill>
            </a:endParaRPr>
          </a:p>
        </p:txBody>
      </p:sp>
      <p:sp>
        <p:nvSpPr>
          <p:cNvPr id="23" name="ZoneTexte 22">
            <a:extLst>
              <a:ext uri="{FF2B5EF4-FFF2-40B4-BE49-F238E27FC236}">
                <a16:creationId xmlns:a16="http://schemas.microsoft.com/office/drawing/2014/main" id="{FCC1FCA1-C2E6-306F-1AC7-C45A423B99B0}"/>
              </a:ext>
            </a:extLst>
          </p:cNvPr>
          <p:cNvSpPr txBox="1"/>
          <p:nvPr/>
        </p:nvSpPr>
        <p:spPr>
          <a:xfrm>
            <a:off x="8755470" y="4352488"/>
            <a:ext cx="3314420" cy="1200329"/>
          </a:xfrm>
          <a:prstGeom prst="rect">
            <a:avLst/>
          </a:prstGeom>
          <a:noFill/>
        </p:spPr>
        <p:txBody>
          <a:bodyPr wrap="square">
            <a:spAutoFit/>
          </a:bodyPr>
          <a:lstStyle/>
          <a:p>
            <a:pPr algn="just"/>
            <a:r>
              <a:rPr lang="fr-FR" dirty="0"/>
              <a:t>Minimiser les faux positifs, c’est-à-dire éviter de prédire une présence là où il n’y en a pas réellement.</a:t>
            </a:r>
          </a:p>
        </p:txBody>
      </p:sp>
      <p:sp>
        <p:nvSpPr>
          <p:cNvPr id="26" name="ZoneTexte 25">
            <a:extLst>
              <a:ext uri="{FF2B5EF4-FFF2-40B4-BE49-F238E27FC236}">
                <a16:creationId xmlns:a16="http://schemas.microsoft.com/office/drawing/2014/main" id="{CEDA1AF7-DC49-825D-8F58-1608C502A712}"/>
              </a:ext>
            </a:extLst>
          </p:cNvPr>
          <p:cNvSpPr txBox="1"/>
          <p:nvPr/>
        </p:nvSpPr>
        <p:spPr>
          <a:xfrm>
            <a:off x="5661346" y="4352488"/>
            <a:ext cx="2888886" cy="1200329"/>
          </a:xfrm>
          <a:prstGeom prst="rect">
            <a:avLst/>
          </a:prstGeom>
          <a:noFill/>
        </p:spPr>
        <p:txBody>
          <a:bodyPr wrap="square">
            <a:spAutoFit/>
          </a:bodyPr>
          <a:lstStyle/>
          <a:p>
            <a:pPr algn="just"/>
            <a:r>
              <a:rPr lang="fr-FR" dirty="0"/>
              <a:t>Compromis entre détecter un maximum de vraies présences et limiter le nombre de faux positifs.</a:t>
            </a:r>
          </a:p>
        </p:txBody>
      </p:sp>
      <p:sp>
        <p:nvSpPr>
          <p:cNvPr id="29" name="ZoneTexte 28">
            <a:extLst>
              <a:ext uri="{FF2B5EF4-FFF2-40B4-BE49-F238E27FC236}">
                <a16:creationId xmlns:a16="http://schemas.microsoft.com/office/drawing/2014/main" id="{BB9018FF-38F5-6589-E97C-6657E04CB10B}"/>
              </a:ext>
            </a:extLst>
          </p:cNvPr>
          <p:cNvSpPr txBox="1"/>
          <p:nvPr/>
        </p:nvSpPr>
        <p:spPr>
          <a:xfrm>
            <a:off x="6754179" y="3752434"/>
            <a:ext cx="290944" cy="830997"/>
          </a:xfrm>
          <a:prstGeom prst="rect">
            <a:avLst/>
          </a:prstGeom>
          <a:noFill/>
        </p:spPr>
        <p:txBody>
          <a:bodyPr wrap="square">
            <a:spAutoFit/>
          </a:bodyPr>
          <a:lstStyle/>
          <a:p>
            <a:r>
              <a:rPr lang="fr-FR" sz="4800" b="0" i="0" dirty="0">
                <a:solidFill>
                  <a:srgbClr val="001D35"/>
                </a:solidFill>
                <a:effectLst/>
              </a:rPr>
              <a:t>=</a:t>
            </a:r>
            <a:endParaRPr lang="fr-FR" sz="4800" dirty="0"/>
          </a:p>
        </p:txBody>
      </p:sp>
      <p:sp>
        <p:nvSpPr>
          <p:cNvPr id="30" name="ZoneTexte 29">
            <a:extLst>
              <a:ext uri="{FF2B5EF4-FFF2-40B4-BE49-F238E27FC236}">
                <a16:creationId xmlns:a16="http://schemas.microsoft.com/office/drawing/2014/main" id="{EF14C424-87C8-63F0-4A3B-47C8FDD4E0C4}"/>
              </a:ext>
            </a:extLst>
          </p:cNvPr>
          <p:cNvSpPr txBox="1"/>
          <p:nvPr/>
        </p:nvSpPr>
        <p:spPr>
          <a:xfrm>
            <a:off x="10176551" y="3752434"/>
            <a:ext cx="290944" cy="830997"/>
          </a:xfrm>
          <a:prstGeom prst="rect">
            <a:avLst/>
          </a:prstGeom>
          <a:noFill/>
        </p:spPr>
        <p:txBody>
          <a:bodyPr wrap="square">
            <a:spAutoFit/>
          </a:bodyPr>
          <a:lstStyle/>
          <a:p>
            <a:r>
              <a:rPr lang="fr-FR" sz="4800" b="0" i="0" dirty="0">
                <a:solidFill>
                  <a:srgbClr val="001D35"/>
                </a:solidFill>
                <a:effectLst/>
              </a:rPr>
              <a:t>=</a:t>
            </a:r>
            <a:endParaRPr lang="fr-FR" sz="4800" dirty="0"/>
          </a:p>
        </p:txBody>
      </p:sp>
      <p:sp>
        <p:nvSpPr>
          <p:cNvPr id="32" name="Rectangle 31">
            <a:extLst>
              <a:ext uri="{FF2B5EF4-FFF2-40B4-BE49-F238E27FC236}">
                <a16:creationId xmlns:a16="http://schemas.microsoft.com/office/drawing/2014/main" id="{B073775D-8748-2800-10FF-EF3285740968}"/>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tx1"/>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4" name="ZoneTexte 33">
            <a:extLst>
              <a:ext uri="{FF2B5EF4-FFF2-40B4-BE49-F238E27FC236}">
                <a16:creationId xmlns:a16="http://schemas.microsoft.com/office/drawing/2014/main" id="{917D3A0A-036B-5D75-C916-9E3B72EC8CDC}"/>
              </a:ext>
            </a:extLst>
          </p:cNvPr>
          <p:cNvSpPr txBox="1"/>
          <p:nvPr/>
        </p:nvSpPr>
        <p:spPr>
          <a:xfrm>
            <a:off x="11214100" y="-59383"/>
            <a:ext cx="977901" cy="461665"/>
          </a:xfrm>
          <a:prstGeom prst="rect">
            <a:avLst/>
          </a:prstGeom>
          <a:noFill/>
        </p:spPr>
        <p:txBody>
          <a:bodyPr wrap="square" rtlCol="0">
            <a:spAutoFit/>
          </a:bodyPr>
          <a:lstStyle/>
          <a:p>
            <a:r>
              <a:rPr lang="fr-FR" sz="2400" b="1" dirty="0"/>
              <a:t>11/19</a:t>
            </a:r>
          </a:p>
        </p:txBody>
      </p:sp>
    </p:spTree>
    <p:extLst>
      <p:ext uri="{BB962C8B-B14F-4D97-AF65-F5344CB8AC3E}">
        <p14:creationId xmlns:p14="http://schemas.microsoft.com/office/powerpoint/2010/main" val="225168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P spid="26"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4B5A0-8903-D013-F0B8-E1FF5799E250}"/>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81C6BF5-770B-E950-6DA0-F3E22EDA7334}"/>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26D8B288-892C-3E6B-DA5A-0381CD62BD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pic>
        <p:nvPicPr>
          <p:cNvPr id="10" name="Image 9" descr="Une image contenant art, Dessin d’enfant, illustration&#10;&#10;Le contenu généré par l’IA peut être incorrect.">
            <a:extLst>
              <a:ext uri="{FF2B5EF4-FFF2-40B4-BE49-F238E27FC236}">
                <a16:creationId xmlns:a16="http://schemas.microsoft.com/office/drawing/2014/main" id="{B2757142-B115-D336-ED96-8D6E143EFB36}"/>
              </a:ext>
            </a:extLst>
          </p:cNvPr>
          <p:cNvPicPr>
            <a:picLocks noChangeAspect="1"/>
          </p:cNvPicPr>
          <p:nvPr/>
        </p:nvPicPr>
        <p:blipFill>
          <a:blip r:embed="rId5">
            <a:extLst>
              <a:ext uri="{28A0092B-C50C-407E-A947-70E740481C1C}">
                <a14:useLocalDpi xmlns:a14="http://schemas.microsoft.com/office/drawing/2010/main" val="0"/>
              </a:ext>
            </a:extLst>
          </a:blip>
          <a:srcRect t="3352" r="71548" b="3116"/>
          <a:stretch/>
        </p:blipFill>
        <p:spPr>
          <a:xfrm>
            <a:off x="1944547" y="1768729"/>
            <a:ext cx="2291787" cy="5022717"/>
          </a:xfrm>
          <a:prstGeom prst="rect">
            <a:avLst/>
          </a:prstGeom>
        </p:spPr>
      </p:pic>
      <p:pic>
        <p:nvPicPr>
          <p:cNvPr id="14" name="Image 13">
            <a:extLst>
              <a:ext uri="{FF2B5EF4-FFF2-40B4-BE49-F238E27FC236}">
                <a16:creationId xmlns:a16="http://schemas.microsoft.com/office/drawing/2014/main" id="{04552B35-62FB-A996-85F7-322542911460}"/>
              </a:ext>
            </a:extLst>
          </p:cNvPr>
          <p:cNvPicPr>
            <a:picLocks noChangeAspect="1"/>
          </p:cNvPicPr>
          <p:nvPr/>
        </p:nvPicPr>
        <p:blipFill>
          <a:blip r:embed="rId6"/>
          <a:stretch>
            <a:fillRect/>
          </a:stretch>
        </p:blipFill>
        <p:spPr>
          <a:xfrm>
            <a:off x="0" y="1894665"/>
            <a:ext cx="1721637" cy="1903340"/>
          </a:xfrm>
          <a:prstGeom prst="rect">
            <a:avLst/>
          </a:prstGeom>
        </p:spPr>
      </p:pic>
      <p:pic>
        <p:nvPicPr>
          <p:cNvPr id="23" name="Image 22" descr="Une image contenant art, Dessin d’enfant, illustration&#10;&#10;Le contenu généré par l’IA peut être incorrect.">
            <a:extLst>
              <a:ext uri="{FF2B5EF4-FFF2-40B4-BE49-F238E27FC236}">
                <a16:creationId xmlns:a16="http://schemas.microsoft.com/office/drawing/2014/main" id="{CF4F5125-3035-B475-AB69-7082A18BB495}"/>
              </a:ext>
            </a:extLst>
          </p:cNvPr>
          <p:cNvPicPr>
            <a:picLocks noChangeAspect="1"/>
          </p:cNvPicPr>
          <p:nvPr/>
        </p:nvPicPr>
        <p:blipFill>
          <a:blip r:embed="rId5">
            <a:extLst>
              <a:ext uri="{28A0092B-C50C-407E-A947-70E740481C1C}">
                <a14:useLocalDpi xmlns:a14="http://schemas.microsoft.com/office/drawing/2010/main" val="0"/>
              </a:ext>
            </a:extLst>
          </a:blip>
          <a:srcRect l="28158" t="3352" r="43893" b="3116"/>
          <a:stretch/>
        </p:blipFill>
        <p:spPr>
          <a:xfrm>
            <a:off x="4950357" y="1768428"/>
            <a:ext cx="2251314" cy="5022717"/>
          </a:xfrm>
          <a:prstGeom prst="rect">
            <a:avLst/>
          </a:prstGeom>
        </p:spPr>
      </p:pic>
      <p:cxnSp>
        <p:nvCxnSpPr>
          <p:cNvPr id="16" name="Connecteur droit avec flèche 15">
            <a:extLst>
              <a:ext uri="{FF2B5EF4-FFF2-40B4-BE49-F238E27FC236}">
                <a16:creationId xmlns:a16="http://schemas.microsoft.com/office/drawing/2014/main" id="{E4C0CA2C-B428-02F3-F543-6CB4280BE5FF}"/>
              </a:ext>
            </a:extLst>
          </p:cNvPr>
          <p:cNvCxnSpPr>
            <a:cxnSpLocks/>
            <a:stCxn id="17" idx="1"/>
          </p:cNvCxnSpPr>
          <p:nvPr/>
        </p:nvCxnSpPr>
        <p:spPr>
          <a:xfrm flipH="1">
            <a:off x="2712767" y="2257063"/>
            <a:ext cx="1928681" cy="141211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4" name="Image 23" descr="Une image contenant art, Dessin d’enfant, illustration&#10;&#10;Le contenu généré par l’IA peut être incorrect.">
            <a:extLst>
              <a:ext uri="{FF2B5EF4-FFF2-40B4-BE49-F238E27FC236}">
                <a16:creationId xmlns:a16="http://schemas.microsoft.com/office/drawing/2014/main" id="{63AC701F-EF23-93E3-389B-04F39AC416C3}"/>
              </a:ext>
            </a:extLst>
          </p:cNvPr>
          <p:cNvPicPr>
            <a:picLocks noChangeAspect="1"/>
          </p:cNvPicPr>
          <p:nvPr/>
        </p:nvPicPr>
        <p:blipFill>
          <a:blip r:embed="rId5">
            <a:extLst>
              <a:ext uri="{28A0092B-C50C-407E-A947-70E740481C1C}">
                <a14:useLocalDpi xmlns:a14="http://schemas.microsoft.com/office/drawing/2010/main" val="0"/>
              </a:ext>
            </a:extLst>
          </a:blip>
          <a:srcRect l="55851" t="3352" r="15562" b="3116"/>
          <a:stretch/>
        </p:blipFill>
        <p:spPr>
          <a:xfrm>
            <a:off x="7761148" y="1768426"/>
            <a:ext cx="2302715" cy="5022718"/>
          </a:xfrm>
          <a:prstGeom prst="rect">
            <a:avLst/>
          </a:prstGeom>
        </p:spPr>
      </p:pic>
      <p:sp>
        <p:nvSpPr>
          <p:cNvPr id="17" name="ZoneTexte 16">
            <a:extLst>
              <a:ext uri="{FF2B5EF4-FFF2-40B4-BE49-F238E27FC236}">
                <a16:creationId xmlns:a16="http://schemas.microsoft.com/office/drawing/2014/main" id="{F6584705-03EF-DD6D-A611-147EFB4D03FE}"/>
              </a:ext>
            </a:extLst>
          </p:cNvPr>
          <p:cNvSpPr txBox="1"/>
          <p:nvPr/>
        </p:nvSpPr>
        <p:spPr>
          <a:xfrm>
            <a:off x="4641448" y="2010841"/>
            <a:ext cx="4271058"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Empreinte des parcs éoliens</a:t>
            </a:r>
            <a:endParaRPr lang="fr-FR" sz="2600" dirty="0">
              <a:solidFill>
                <a:schemeClr val="dk1"/>
              </a:solidFill>
            </a:endParaRPr>
          </a:p>
        </p:txBody>
      </p:sp>
      <p:cxnSp>
        <p:nvCxnSpPr>
          <p:cNvPr id="20" name="Connecteur droit avec flèche 19">
            <a:extLst>
              <a:ext uri="{FF2B5EF4-FFF2-40B4-BE49-F238E27FC236}">
                <a16:creationId xmlns:a16="http://schemas.microsoft.com/office/drawing/2014/main" id="{0D633916-2B2B-FF0D-BD55-FDAB703C937A}"/>
              </a:ext>
            </a:extLst>
          </p:cNvPr>
          <p:cNvCxnSpPr>
            <a:cxnSpLocks/>
          </p:cNvCxnSpPr>
          <p:nvPr/>
        </p:nvCxnSpPr>
        <p:spPr>
          <a:xfrm flipH="1" flipV="1">
            <a:off x="3271993" y="5327509"/>
            <a:ext cx="2024402" cy="717031"/>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ZoneTexte 20">
            <a:extLst>
              <a:ext uri="{FF2B5EF4-FFF2-40B4-BE49-F238E27FC236}">
                <a16:creationId xmlns:a16="http://schemas.microsoft.com/office/drawing/2014/main" id="{6FA8422D-FCF0-3546-81B0-02550B1D2A89}"/>
              </a:ext>
            </a:extLst>
          </p:cNvPr>
          <p:cNvSpPr txBox="1"/>
          <p:nvPr/>
        </p:nvSpPr>
        <p:spPr>
          <a:xfrm>
            <a:off x="5296395" y="5798318"/>
            <a:ext cx="2838202"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Habitat de la Grive</a:t>
            </a:r>
            <a:endParaRPr lang="fr-FR" sz="2600" dirty="0">
              <a:solidFill>
                <a:schemeClr val="dk1"/>
              </a:solidFill>
            </a:endParaRPr>
          </a:p>
        </p:txBody>
      </p:sp>
      <p:cxnSp>
        <p:nvCxnSpPr>
          <p:cNvPr id="25" name="Connecteur droit avec flèche 24">
            <a:extLst>
              <a:ext uri="{FF2B5EF4-FFF2-40B4-BE49-F238E27FC236}">
                <a16:creationId xmlns:a16="http://schemas.microsoft.com/office/drawing/2014/main" id="{8ED28507-EB78-136A-071F-34A3A8DCB275}"/>
              </a:ext>
            </a:extLst>
          </p:cNvPr>
          <p:cNvCxnSpPr>
            <a:cxnSpLocks/>
            <a:stCxn id="26" idx="2"/>
          </p:cNvCxnSpPr>
          <p:nvPr/>
        </p:nvCxnSpPr>
        <p:spPr>
          <a:xfrm flipH="1">
            <a:off x="9001496" y="3327939"/>
            <a:ext cx="1301155" cy="2122835"/>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ZoneTexte 25">
            <a:extLst>
              <a:ext uri="{FF2B5EF4-FFF2-40B4-BE49-F238E27FC236}">
                <a16:creationId xmlns:a16="http://schemas.microsoft.com/office/drawing/2014/main" id="{1CAEB545-7616-2045-678C-0FE6710B5417}"/>
              </a:ext>
            </a:extLst>
          </p:cNvPr>
          <p:cNvSpPr txBox="1"/>
          <p:nvPr/>
        </p:nvSpPr>
        <p:spPr>
          <a:xfrm>
            <a:off x="8841810" y="2835496"/>
            <a:ext cx="2921681"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Habitat </a:t>
            </a:r>
            <a:r>
              <a:rPr lang="fr-FR" sz="2600" dirty="0">
                <a:solidFill>
                  <a:schemeClr val="dk1"/>
                </a:solidFill>
              </a:rPr>
              <a:t>réinterpolé</a:t>
            </a:r>
          </a:p>
        </p:txBody>
      </p:sp>
      <p:cxnSp>
        <p:nvCxnSpPr>
          <p:cNvPr id="30" name="Connecteur droit avec flèche 29">
            <a:extLst>
              <a:ext uri="{FF2B5EF4-FFF2-40B4-BE49-F238E27FC236}">
                <a16:creationId xmlns:a16="http://schemas.microsoft.com/office/drawing/2014/main" id="{5F7BA72D-51F7-12F1-1FF6-9EEC037BC2F8}"/>
              </a:ext>
            </a:extLst>
          </p:cNvPr>
          <p:cNvCxnSpPr>
            <a:cxnSpLocks/>
            <a:stCxn id="31" idx="1"/>
          </p:cNvCxnSpPr>
          <p:nvPr/>
        </p:nvCxnSpPr>
        <p:spPr>
          <a:xfrm flipH="1">
            <a:off x="6183243" y="3324133"/>
            <a:ext cx="1928681" cy="1412112"/>
          </a:xfrm>
          <a:prstGeom prst="straightConnector1">
            <a:avLst/>
          </a:prstGeom>
          <a:ln w="571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ZoneTexte 30">
            <a:extLst>
              <a:ext uri="{FF2B5EF4-FFF2-40B4-BE49-F238E27FC236}">
                <a16:creationId xmlns:a16="http://schemas.microsoft.com/office/drawing/2014/main" id="{FBA68731-821D-8066-C3F7-5340679F6C72}"/>
              </a:ext>
            </a:extLst>
          </p:cNvPr>
          <p:cNvSpPr txBox="1"/>
          <p:nvPr/>
        </p:nvSpPr>
        <p:spPr>
          <a:xfrm>
            <a:off x="8111924" y="3077911"/>
            <a:ext cx="3989032" cy="49244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wrap="square">
            <a:spAutoFit/>
          </a:bodyPr>
          <a:lstStyle/>
          <a:p>
            <a:r>
              <a:rPr lang="fr-FR" sz="2600" dirty="0"/>
              <a:t>Effacement de l’empreinte</a:t>
            </a:r>
            <a:endParaRPr lang="fr-FR" sz="2600" dirty="0">
              <a:solidFill>
                <a:schemeClr val="dk1"/>
              </a:solidFill>
            </a:endParaRPr>
          </a:p>
        </p:txBody>
      </p:sp>
      <p:sp>
        <p:nvSpPr>
          <p:cNvPr id="34" name="Rectangle 33">
            <a:extLst>
              <a:ext uri="{FF2B5EF4-FFF2-40B4-BE49-F238E27FC236}">
                <a16:creationId xmlns:a16="http://schemas.microsoft.com/office/drawing/2014/main" id="{DB1EA4B0-DB2A-871A-E97C-7825980207C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(Q1) Impact des éoliennes : </a:t>
            </a:r>
            <a:r>
              <a:rPr lang="fr-FR" sz="2400" b="1" dirty="0">
                <a:solidFill>
                  <a:schemeClr val="tx1"/>
                </a:solidFill>
              </a:rPr>
              <a:t>Méthodes</a:t>
            </a:r>
            <a:r>
              <a:rPr lang="fr-FR" sz="2400" b="1" dirty="0">
                <a:solidFill>
                  <a:schemeClr val="bg2">
                    <a:lumMod val="90000"/>
                  </a:schemeClr>
                </a:solidFill>
              </a:rPr>
              <a:t> – Résultats</a:t>
            </a:r>
          </a:p>
        </p:txBody>
      </p:sp>
      <p:sp>
        <p:nvSpPr>
          <p:cNvPr id="36" name="ZoneTexte 35">
            <a:extLst>
              <a:ext uri="{FF2B5EF4-FFF2-40B4-BE49-F238E27FC236}">
                <a16:creationId xmlns:a16="http://schemas.microsoft.com/office/drawing/2014/main" id="{0CE96ACC-C5DE-1923-1389-A723D233F862}"/>
              </a:ext>
            </a:extLst>
          </p:cNvPr>
          <p:cNvSpPr txBox="1"/>
          <p:nvPr/>
        </p:nvSpPr>
        <p:spPr>
          <a:xfrm>
            <a:off x="11214100" y="-59383"/>
            <a:ext cx="977901" cy="461665"/>
          </a:xfrm>
          <a:prstGeom prst="rect">
            <a:avLst/>
          </a:prstGeom>
          <a:noFill/>
        </p:spPr>
        <p:txBody>
          <a:bodyPr wrap="square" rtlCol="0">
            <a:spAutoFit/>
          </a:bodyPr>
          <a:lstStyle/>
          <a:p>
            <a:r>
              <a:rPr lang="fr-FR" sz="2400" b="1" dirty="0"/>
              <a:t>12/19</a:t>
            </a:r>
          </a:p>
        </p:txBody>
      </p:sp>
    </p:spTree>
    <p:extLst>
      <p:ext uri="{BB962C8B-B14F-4D97-AF65-F5344CB8AC3E}">
        <p14:creationId xmlns:p14="http://schemas.microsoft.com/office/powerpoint/2010/main" val="421916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1" grpId="0" animBg="1"/>
      <p:bldP spid="21" grpId="1" animBg="1"/>
      <p:bldP spid="26" grpId="0" animBg="1"/>
      <p:bldP spid="31" grpId="0" animBg="1"/>
      <p:bldP spid="3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54C07-FB87-8C32-1A27-B24059812A65}"/>
            </a:ext>
          </a:extLst>
        </p:cNvPr>
        <p:cNvGrpSpPr/>
        <p:nvPr/>
      </p:nvGrpSpPr>
      <p:grpSpPr>
        <a:xfrm>
          <a:off x="0" y="0"/>
          <a:ext cx="0" cy="0"/>
          <a:chOff x="0" y="0"/>
          <a:chExt cx="0" cy="0"/>
        </a:xfrm>
      </p:grpSpPr>
      <p:sp>
        <p:nvSpPr>
          <p:cNvPr id="5" name="ZoneTexte 4">
            <a:extLst>
              <a:ext uri="{FF2B5EF4-FFF2-40B4-BE49-F238E27FC236}">
                <a16:creationId xmlns:a16="http://schemas.microsoft.com/office/drawing/2014/main" id="{24EE38AF-17C0-CABD-E246-FAB44E965245}"/>
              </a:ext>
            </a:extLst>
          </p:cNvPr>
          <p:cNvSpPr txBox="1"/>
          <p:nvPr/>
        </p:nvSpPr>
        <p:spPr>
          <a:xfrm>
            <a:off x="1539433" y="703284"/>
            <a:ext cx="10336192" cy="830997"/>
          </a:xfrm>
          <a:prstGeom prst="rect">
            <a:avLst/>
          </a:prstGeom>
          <a:noFill/>
          <a:ln w="38100">
            <a:solidFill>
              <a:srgbClr val="63747B"/>
            </a:solidFill>
          </a:ln>
        </p:spPr>
        <p:txBody>
          <a:bodyPr wrap="square">
            <a:spAutoFit/>
          </a:bodyPr>
          <a:lstStyle/>
          <a:p>
            <a:r>
              <a:rPr lang="fr-FR" sz="2400" dirty="0"/>
              <a:t>Comment quantifier les impacts des infrastructures éoliennes sur l’habitat de la Grive de </a:t>
            </a:r>
            <a:r>
              <a:rPr lang="fr-FR" sz="2400" dirty="0" err="1"/>
              <a:t>Bicknell</a:t>
            </a:r>
            <a:r>
              <a:rPr lang="fr-FR" sz="2400" dirty="0"/>
              <a:t> ? </a:t>
            </a:r>
          </a:p>
        </p:txBody>
      </p:sp>
      <p:pic>
        <p:nvPicPr>
          <p:cNvPr id="8" name="Graphique 7" descr="Aide">
            <a:extLst>
              <a:ext uri="{FF2B5EF4-FFF2-40B4-BE49-F238E27FC236}">
                <a16:creationId xmlns:a16="http://schemas.microsoft.com/office/drawing/2014/main" id="{EBB4C1FB-1020-15E5-8980-A485B43CED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342900"/>
            <a:ext cx="1539433" cy="1523151"/>
          </a:xfrm>
          <a:prstGeom prst="rect">
            <a:avLst/>
          </a:prstGeom>
        </p:spPr>
      </p:pic>
      <p:grpSp>
        <p:nvGrpSpPr>
          <p:cNvPr id="49" name="Groupe 48">
            <a:extLst>
              <a:ext uri="{FF2B5EF4-FFF2-40B4-BE49-F238E27FC236}">
                <a16:creationId xmlns:a16="http://schemas.microsoft.com/office/drawing/2014/main" id="{6B49D3F0-93DF-BC68-A08F-DF9B2EFD6CE3}"/>
              </a:ext>
            </a:extLst>
          </p:cNvPr>
          <p:cNvGrpSpPr/>
          <p:nvPr/>
        </p:nvGrpSpPr>
        <p:grpSpPr>
          <a:xfrm>
            <a:off x="450336" y="2444678"/>
            <a:ext cx="11291328" cy="2626252"/>
            <a:chOff x="450336" y="2444678"/>
            <a:chExt cx="11291328" cy="2626252"/>
          </a:xfrm>
        </p:grpSpPr>
        <p:pic>
          <p:nvPicPr>
            <p:cNvPr id="3" name="Image 2" descr="Une image contenant texte, diagramme, Tracé, origami&#10;&#10;Le contenu généré par l’IA peut être incorrect.">
              <a:extLst>
                <a:ext uri="{FF2B5EF4-FFF2-40B4-BE49-F238E27FC236}">
                  <a16:creationId xmlns:a16="http://schemas.microsoft.com/office/drawing/2014/main" id="{20BEA7AB-94A3-4CA6-D9A9-1F18E237ABA1}"/>
                </a:ext>
              </a:extLst>
            </p:cNvPr>
            <p:cNvPicPr>
              <a:picLocks noChangeAspect="1"/>
            </p:cNvPicPr>
            <p:nvPr/>
          </p:nvPicPr>
          <p:blipFill>
            <a:blip r:embed="rId5">
              <a:extLst>
                <a:ext uri="{28A0092B-C50C-407E-A947-70E740481C1C}">
                  <a14:useLocalDpi xmlns:a14="http://schemas.microsoft.com/office/drawing/2010/main" val="0"/>
                </a:ext>
              </a:extLst>
            </a:blip>
            <a:srcRect l="2400" t="38268" r="28105" b="43203"/>
            <a:stretch/>
          </p:blipFill>
          <p:spPr>
            <a:xfrm>
              <a:off x="450336" y="2444678"/>
              <a:ext cx="11291328" cy="2006931"/>
            </a:xfrm>
            <a:prstGeom prst="rect">
              <a:avLst/>
            </a:prstGeom>
          </p:spPr>
        </p:pic>
        <p:pic>
          <p:nvPicPr>
            <p:cNvPr id="22" name="Image 21" descr="Une image contenant texte, diagramme, Tracé, origami&#10;&#10;Le contenu généré par l’IA peut être incorrect.">
              <a:extLst>
                <a:ext uri="{FF2B5EF4-FFF2-40B4-BE49-F238E27FC236}">
                  <a16:creationId xmlns:a16="http://schemas.microsoft.com/office/drawing/2014/main" id="{E8F70828-7304-0045-50D3-D613AEDDC8A3}"/>
                </a:ext>
              </a:extLst>
            </p:cNvPr>
            <p:cNvPicPr>
              <a:picLocks noChangeAspect="1"/>
            </p:cNvPicPr>
            <p:nvPr/>
          </p:nvPicPr>
          <p:blipFill>
            <a:blip r:embed="rId6">
              <a:extLst>
                <a:ext uri="{28A0092B-C50C-407E-A947-70E740481C1C}">
                  <a14:useLocalDpi xmlns:a14="http://schemas.microsoft.com/office/drawing/2010/main" val="0"/>
                </a:ext>
              </a:extLst>
            </a:blip>
            <a:srcRect l="5835" t="93551" r="28055" b="-346"/>
            <a:stretch/>
          </p:blipFill>
          <p:spPr>
            <a:xfrm>
              <a:off x="1005870" y="4335396"/>
              <a:ext cx="10735794" cy="735534"/>
            </a:xfrm>
            <a:prstGeom prst="rect">
              <a:avLst/>
            </a:prstGeom>
          </p:spPr>
        </p:pic>
        <p:sp>
          <p:nvSpPr>
            <p:cNvPr id="43" name="ZoneTexte 42">
              <a:extLst>
                <a:ext uri="{FF2B5EF4-FFF2-40B4-BE49-F238E27FC236}">
                  <a16:creationId xmlns:a16="http://schemas.microsoft.com/office/drawing/2014/main" id="{16BD27D2-7C10-9666-DA38-7437CB6C4F95}"/>
                </a:ext>
              </a:extLst>
            </p:cNvPr>
            <p:cNvSpPr txBox="1"/>
            <p:nvPr/>
          </p:nvSpPr>
          <p:spPr>
            <a:xfrm>
              <a:off x="5637967" y="2720051"/>
              <a:ext cx="1283694" cy="288000"/>
            </a:xfrm>
            <a:prstGeom prst="rect">
              <a:avLst/>
            </a:prstGeom>
            <a:solidFill>
              <a:srgbClr val="D9D9D9"/>
            </a:solidFill>
            <a:ln>
              <a:solidFill>
                <a:srgbClr val="D9D9D9"/>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fr-FR" dirty="0"/>
            </a:p>
          </p:txBody>
        </p:sp>
      </p:grpSp>
      <p:sp>
        <p:nvSpPr>
          <p:cNvPr id="19" name="ZoneTexte 18">
            <a:extLst>
              <a:ext uri="{FF2B5EF4-FFF2-40B4-BE49-F238E27FC236}">
                <a16:creationId xmlns:a16="http://schemas.microsoft.com/office/drawing/2014/main" id="{74CE885B-3021-D45C-119C-992411BC9480}"/>
              </a:ext>
            </a:extLst>
          </p:cNvPr>
          <p:cNvSpPr txBox="1"/>
          <p:nvPr/>
        </p:nvSpPr>
        <p:spPr>
          <a:xfrm>
            <a:off x="185796" y="1759413"/>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 </a:t>
            </a:r>
            <a:r>
              <a:rPr lang="fr-FR" sz="2550" dirty="0">
                <a:solidFill>
                  <a:schemeClr val="dk1"/>
                </a:solidFill>
              </a:rPr>
              <a:t>Densité relative des fermes éoliennes par qualité d’habitat </a:t>
            </a:r>
          </a:p>
        </p:txBody>
      </p:sp>
      <p:grpSp>
        <p:nvGrpSpPr>
          <p:cNvPr id="18" name="Groupe 17">
            <a:extLst>
              <a:ext uri="{FF2B5EF4-FFF2-40B4-BE49-F238E27FC236}">
                <a16:creationId xmlns:a16="http://schemas.microsoft.com/office/drawing/2014/main" id="{B6F3414B-5524-3903-A834-D750A1974707}"/>
              </a:ext>
            </a:extLst>
          </p:cNvPr>
          <p:cNvGrpSpPr/>
          <p:nvPr/>
        </p:nvGrpSpPr>
        <p:grpSpPr>
          <a:xfrm>
            <a:off x="904925" y="4703163"/>
            <a:ext cx="4623038" cy="1805835"/>
            <a:chOff x="932899" y="4263036"/>
            <a:chExt cx="4623038" cy="1805835"/>
          </a:xfrm>
        </p:grpSpPr>
        <p:sp>
          <p:nvSpPr>
            <p:cNvPr id="12" name="Rectangle 11">
              <a:extLst>
                <a:ext uri="{FF2B5EF4-FFF2-40B4-BE49-F238E27FC236}">
                  <a16:creationId xmlns:a16="http://schemas.microsoft.com/office/drawing/2014/main" id="{7C1C2FE1-6DD9-99F5-74AD-0319682ED27B}"/>
                </a:ext>
              </a:extLst>
            </p:cNvPr>
            <p:cNvSpPr/>
            <p:nvPr/>
          </p:nvSpPr>
          <p:spPr>
            <a:xfrm>
              <a:off x="3148314" y="5162309"/>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A6A61D8-98B7-5C92-AC88-CDEE6D08BDF0}"/>
                </a:ext>
              </a:extLst>
            </p:cNvPr>
            <p:cNvSpPr/>
            <p:nvPr/>
          </p:nvSpPr>
          <p:spPr>
            <a:xfrm>
              <a:off x="2895310" y="5486400"/>
              <a:ext cx="2660627" cy="25838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427B4B2-6688-69EA-8175-BD6436231AC8}"/>
                </a:ext>
              </a:extLst>
            </p:cNvPr>
            <p:cNvSpPr/>
            <p:nvPr/>
          </p:nvSpPr>
          <p:spPr>
            <a:xfrm>
              <a:off x="3368322" y="5744780"/>
              <a:ext cx="2187615" cy="3240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28F83976-1D87-1FB4-0683-49D52F2E45C3}"/>
                </a:ext>
              </a:extLst>
            </p:cNvPr>
            <p:cNvPicPr>
              <a:picLocks noChangeAspect="1"/>
            </p:cNvPicPr>
            <p:nvPr/>
          </p:nvPicPr>
          <p:blipFill>
            <a:blip r:embed="rId7"/>
            <a:stretch>
              <a:fillRect/>
            </a:stretch>
          </p:blipFill>
          <p:spPr>
            <a:xfrm>
              <a:off x="932899" y="4263036"/>
              <a:ext cx="4623038" cy="1428823"/>
            </a:xfrm>
            <a:prstGeom prst="rect">
              <a:avLst/>
            </a:prstGeom>
          </p:spPr>
        </p:pic>
      </p:grpSp>
      <p:sp>
        <p:nvSpPr>
          <p:cNvPr id="29" name="ZoneTexte 28">
            <a:extLst>
              <a:ext uri="{FF2B5EF4-FFF2-40B4-BE49-F238E27FC236}">
                <a16:creationId xmlns:a16="http://schemas.microsoft.com/office/drawing/2014/main" id="{AAB08390-3CFE-EE31-AA2E-37B1FAFA6E90}"/>
              </a:ext>
            </a:extLst>
          </p:cNvPr>
          <p:cNvSpPr txBox="1"/>
          <p:nvPr/>
        </p:nvSpPr>
        <p:spPr>
          <a:xfrm>
            <a:off x="3131342" y="5135135"/>
            <a:ext cx="2605625" cy="532435"/>
          </a:xfrm>
          <a:prstGeom prst="rect">
            <a:avLst/>
          </a:prstGeom>
          <a:solidFill>
            <a:schemeClr val="bg1"/>
          </a:solidFill>
          <a:ln>
            <a:solidFill>
              <a:schemeClr val="bg1"/>
            </a:solidFill>
          </a:ln>
        </p:spPr>
        <p:txBody>
          <a:bodyPr wrap="square" rtlCol="0">
            <a:spAutoFit/>
          </a:bodyPr>
          <a:lstStyle/>
          <a:p>
            <a:endParaRPr lang="fr-FR" dirty="0"/>
          </a:p>
        </p:txBody>
      </p:sp>
      <p:sp>
        <p:nvSpPr>
          <p:cNvPr id="32" name="ZoneTexte 31">
            <a:extLst>
              <a:ext uri="{FF2B5EF4-FFF2-40B4-BE49-F238E27FC236}">
                <a16:creationId xmlns:a16="http://schemas.microsoft.com/office/drawing/2014/main" id="{D374194A-FC71-3FC1-B8BD-4A9F7858FDE7}"/>
              </a:ext>
            </a:extLst>
          </p:cNvPr>
          <p:cNvSpPr txBox="1"/>
          <p:nvPr/>
        </p:nvSpPr>
        <p:spPr>
          <a:xfrm>
            <a:off x="3340348" y="5976563"/>
            <a:ext cx="2187615" cy="532435"/>
          </a:xfrm>
          <a:prstGeom prst="rect">
            <a:avLst/>
          </a:prstGeom>
          <a:solidFill>
            <a:schemeClr val="bg1"/>
          </a:solidFill>
          <a:ln>
            <a:solidFill>
              <a:schemeClr val="bg1"/>
            </a:solidFill>
          </a:ln>
        </p:spPr>
        <p:txBody>
          <a:bodyPr wrap="square" rtlCol="0">
            <a:spAutoFit/>
          </a:bodyPr>
          <a:lstStyle/>
          <a:p>
            <a:endParaRPr lang="fr-FR" dirty="0"/>
          </a:p>
        </p:txBody>
      </p:sp>
      <p:sp>
        <p:nvSpPr>
          <p:cNvPr id="33" name="ZoneTexte 32">
            <a:extLst>
              <a:ext uri="{FF2B5EF4-FFF2-40B4-BE49-F238E27FC236}">
                <a16:creationId xmlns:a16="http://schemas.microsoft.com/office/drawing/2014/main" id="{2176A2CE-2C21-692D-EEF2-B461EA9968DE}"/>
              </a:ext>
            </a:extLst>
          </p:cNvPr>
          <p:cNvSpPr txBox="1"/>
          <p:nvPr/>
        </p:nvSpPr>
        <p:spPr>
          <a:xfrm>
            <a:off x="3450352" y="5548299"/>
            <a:ext cx="2187615" cy="532435"/>
          </a:xfrm>
          <a:prstGeom prst="rect">
            <a:avLst/>
          </a:prstGeom>
          <a:solidFill>
            <a:schemeClr val="bg1"/>
          </a:solidFill>
          <a:ln>
            <a:solidFill>
              <a:schemeClr val="bg1"/>
            </a:solidFill>
          </a:ln>
        </p:spPr>
        <p:txBody>
          <a:bodyPr wrap="square" rtlCol="0">
            <a:spAutoFit/>
          </a:bodyPr>
          <a:lstStyle/>
          <a:p>
            <a:endParaRPr lang="fr-FR" dirty="0"/>
          </a:p>
        </p:txBody>
      </p:sp>
      <p:sp>
        <p:nvSpPr>
          <p:cNvPr id="34" name="ZoneTexte 33">
            <a:extLst>
              <a:ext uri="{FF2B5EF4-FFF2-40B4-BE49-F238E27FC236}">
                <a16:creationId xmlns:a16="http://schemas.microsoft.com/office/drawing/2014/main" id="{256F916A-28D4-84CB-9D90-F76AE4488889}"/>
              </a:ext>
            </a:extLst>
          </p:cNvPr>
          <p:cNvSpPr txBox="1"/>
          <p:nvPr/>
        </p:nvSpPr>
        <p:spPr>
          <a:xfrm>
            <a:off x="3340348" y="5724563"/>
            <a:ext cx="1301494" cy="252000"/>
          </a:xfrm>
          <a:prstGeom prst="rect">
            <a:avLst/>
          </a:prstGeom>
          <a:solidFill>
            <a:schemeClr val="bg1"/>
          </a:solidFill>
          <a:ln>
            <a:solidFill>
              <a:schemeClr val="bg1"/>
            </a:solidFill>
          </a:ln>
        </p:spPr>
        <p:txBody>
          <a:bodyPr wrap="square" rtlCol="0">
            <a:spAutoFit/>
          </a:bodyPr>
          <a:lstStyle/>
          <a:p>
            <a:endParaRPr lang="fr-FR" dirty="0"/>
          </a:p>
        </p:txBody>
      </p:sp>
      <p:sp>
        <p:nvSpPr>
          <p:cNvPr id="37" name="ZoneTexte 36">
            <a:extLst>
              <a:ext uri="{FF2B5EF4-FFF2-40B4-BE49-F238E27FC236}">
                <a16:creationId xmlns:a16="http://schemas.microsoft.com/office/drawing/2014/main" id="{B2D32EE8-F5BA-FB75-DD50-40D0CB50CF7E}"/>
              </a:ext>
            </a:extLst>
          </p:cNvPr>
          <p:cNvSpPr txBox="1"/>
          <p:nvPr/>
        </p:nvSpPr>
        <p:spPr>
          <a:xfrm>
            <a:off x="11527971" y="-59383"/>
            <a:ext cx="664029" cy="461665"/>
          </a:xfrm>
          <a:prstGeom prst="rect">
            <a:avLst/>
          </a:prstGeom>
          <a:noFill/>
        </p:spPr>
        <p:txBody>
          <a:bodyPr wrap="square" rtlCol="0">
            <a:spAutoFit/>
          </a:bodyPr>
          <a:lstStyle/>
          <a:p>
            <a:r>
              <a:rPr lang="fr-FR" sz="2400" b="1" dirty="0"/>
              <a:t>1/X</a:t>
            </a:r>
          </a:p>
        </p:txBody>
      </p:sp>
      <p:sp>
        <p:nvSpPr>
          <p:cNvPr id="44" name="ZoneTexte 43">
            <a:extLst>
              <a:ext uri="{FF2B5EF4-FFF2-40B4-BE49-F238E27FC236}">
                <a16:creationId xmlns:a16="http://schemas.microsoft.com/office/drawing/2014/main" id="{F05D0394-2867-4E4A-D192-FA8B2D125AFF}"/>
              </a:ext>
            </a:extLst>
          </p:cNvPr>
          <p:cNvSpPr txBox="1"/>
          <p:nvPr/>
        </p:nvSpPr>
        <p:spPr>
          <a:xfrm>
            <a:off x="2799605" y="5448151"/>
            <a:ext cx="1301494" cy="252000"/>
          </a:xfrm>
          <a:prstGeom prst="rect">
            <a:avLst/>
          </a:prstGeom>
          <a:solidFill>
            <a:schemeClr val="bg1"/>
          </a:solidFill>
          <a:ln>
            <a:solidFill>
              <a:schemeClr val="bg1"/>
            </a:solidFill>
          </a:ln>
        </p:spPr>
        <p:txBody>
          <a:bodyPr wrap="square" rtlCol="0">
            <a:spAutoFit/>
          </a:bodyPr>
          <a:lstStyle/>
          <a:p>
            <a:endParaRPr lang="fr-FR" dirty="0"/>
          </a:p>
        </p:txBody>
      </p:sp>
      <p:sp>
        <p:nvSpPr>
          <p:cNvPr id="42" name="ZoneTexte 41">
            <a:extLst>
              <a:ext uri="{FF2B5EF4-FFF2-40B4-BE49-F238E27FC236}">
                <a16:creationId xmlns:a16="http://schemas.microsoft.com/office/drawing/2014/main" id="{74EF684D-A8A3-7E1E-AE6E-30BAA981E3D4}"/>
              </a:ext>
            </a:extLst>
          </p:cNvPr>
          <p:cNvSpPr txBox="1"/>
          <p:nvPr/>
        </p:nvSpPr>
        <p:spPr>
          <a:xfrm>
            <a:off x="3709145" y="5071098"/>
            <a:ext cx="1939823" cy="1015663"/>
          </a:xfrm>
          <a:prstGeom prst="rect">
            <a:avLst/>
          </a:prstGeom>
          <a:noFill/>
        </p:spPr>
        <p:txBody>
          <a:bodyPr wrap="square">
            <a:spAutoFit/>
          </a:bodyPr>
          <a:lstStyle/>
          <a:p>
            <a:r>
              <a:rPr lang="fr-FR" sz="2000" dirty="0"/>
              <a:t>752 Ha perdus</a:t>
            </a:r>
          </a:p>
          <a:p>
            <a:r>
              <a:rPr lang="fr-FR" sz="2000" dirty="0"/>
              <a:t>536 Ha perdus</a:t>
            </a:r>
          </a:p>
          <a:p>
            <a:r>
              <a:rPr lang="fr-FR" sz="2000" dirty="0"/>
              <a:t>183 Ha perdus</a:t>
            </a:r>
          </a:p>
        </p:txBody>
      </p:sp>
      <p:sp>
        <p:nvSpPr>
          <p:cNvPr id="51" name="Rectangle 50">
            <a:extLst>
              <a:ext uri="{FF2B5EF4-FFF2-40B4-BE49-F238E27FC236}">
                <a16:creationId xmlns:a16="http://schemas.microsoft.com/office/drawing/2014/main" id="{2B88CB2F-6CE8-E4D7-1C0A-CE6179EE6E3A}"/>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(Q1) Impact des éoliennes : Méthodes – </a:t>
            </a:r>
            <a:r>
              <a:rPr lang="fr-FR" sz="2400" b="1" dirty="0">
                <a:solidFill>
                  <a:schemeClr val="tx1"/>
                </a:solidFill>
              </a:rPr>
              <a:t>Résultats</a:t>
            </a:r>
          </a:p>
        </p:txBody>
      </p:sp>
      <p:sp>
        <p:nvSpPr>
          <p:cNvPr id="53" name="ZoneTexte 52">
            <a:extLst>
              <a:ext uri="{FF2B5EF4-FFF2-40B4-BE49-F238E27FC236}">
                <a16:creationId xmlns:a16="http://schemas.microsoft.com/office/drawing/2014/main" id="{84200B2F-3282-5B50-FF93-8A084867B0CA}"/>
              </a:ext>
            </a:extLst>
          </p:cNvPr>
          <p:cNvSpPr txBox="1"/>
          <p:nvPr/>
        </p:nvSpPr>
        <p:spPr>
          <a:xfrm>
            <a:off x="11214100" y="-59383"/>
            <a:ext cx="977901" cy="461665"/>
          </a:xfrm>
          <a:prstGeom prst="rect">
            <a:avLst/>
          </a:prstGeom>
          <a:noFill/>
        </p:spPr>
        <p:txBody>
          <a:bodyPr wrap="square" rtlCol="0">
            <a:spAutoFit/>
          </a:bodyPr>
          <a:lstStyle/>
          <a:p>
            <a:r>
              <a:rPr lang="fr-FR" sz="2400" b="1" dirty="0"/>
              <a:t>13/19</a:t>
            </a:r>
          </a:p>
        </p:txBody>
      </p:sp>
    </p:spTree>
    <p:extLst>
      <p:ext uri="{BB962C8B-B14F-4D97-AF65-F5344CB8AC3E}">
        <p14:creationId xmlns:p14="http://schemas.microsoft.com/office/powerpoint/2010/main" val="9960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D6DAF-835D-B27B-3D91-4212D997E86E}"/>
            </a:ext>
          </a:extLst>
        </p:cNvPr>
        <p:cNvGrpSpPr/>
        <p:nvPr/>
      </p:nvGrpSpPr>
      <p:grpSpPr>
        <a:xfrm>
          <a:off x="0" y="0"/>
          <a:ext cx="0" cy="0"/>
          <a:chOff x="0" y="0"/>
          <a:chExt cx="0" cy="0"/>
        </a:xfrm>
      </p:grpSpPr>
      <p:pic>
        <p:nvPicPr>
          <p:cNvPr id="3" name="Image 2" descr="Une image contenant texte, graphisme, carte, art&#10;&#10;Le contenu généré par l’IA peut être incorrect.">
            <a:extLst>
              <a:ext uri="{FF2B5EF4-FFF2-40B4-BE49-F238E27FC236}">
                <a16:creationId xmlns:a16="http://schemas.microsoft.com/office/drawing/2014/main" id="{B85CFAA7-046F-A57F-A2E3-077F7F10F9D2}"/>
              </a:ext>
            </a:extLst>
          </p:cNvPr>
          <p:cNvPicPr>
            <a:picLocks noChangeAspect="1"/>
          </p:cNvPicPr>
          <p:nvPr/>
        </p:nvPicPr>
        <p:blipFill>
          <a:blip r:embed="rId3">
            <a:extLst>
              <a:ext uri="{28A0092B-C50C-407E-A947-70E740481C1C}">
                <a14:useLocalDpi xmlns:a14="http://schemas.microsoft.com/office/drawing/2010/main" val="0"/>
              </a:ext>
            </a:extLst>
          </a:blip>
          <a:srcRect t="5001" r="66371" b="4809"/>
          <a:stretch/>
        </p:blipFill>
        <p:spPr>
          <a:xfrm>
            <a:off x="171361" y="2294079"/>
            <a:ext cx="2831686" cy="4556633"/>
          </a:xfrm>
          <a:prstGeom prst="rect">
            <a:avLst/>
          </a:prstGeom>
        </p:spPr>
      </p:pic>
      <p:pic>
        <p:nvPicPr>
          <p:cNvPr id="9" name="Image 8" descr="Une image contenant texte, graphisme, carte, art&#10;&#10;Le contenu généré par l’IA peut être incorrect.">
            <a:extLst>
              <a:ext uri="{FF2B5EF4-FFF2-40B4-BE49-F238E27FC236}">
                <a16:creationId xmlns:a16="http://schemas.microsoft.com/office/drawing/2014/main" id="{F1B5EB2A-9B19-5863-6D8C-8474578795C7}"/>
              </a:ext>
            </a:extLst>
          </p:cNvPr>
          <p:cNvPicPr>
            <a:picLocks noChangeAspect="1"/>
          </p:cNvPicPr>
          <p:nvPr/>
        </p:nvPicPr>
        <p:blipFill>
          <a:blip r:embed="rId3">
            <a:extLst>
              <a:ext uri="{28A0092B-C50C-407E-A947-70E740481C1C}">
                <a14:useLocalDpi xmlns:a14="http://schemas.microsoft.com/office/drawing/2010/main" val="0"/>
              </a:ext>
            </a:extLst>
          </a:blip>
          <a:srcRect l="33629" t="5001" r="33628" b="4809"/>
          <a:stretch/>
        </p:blipFill>
        <p:spPr>
          <a:xfrm>
            <a:off x="4119878" y="2305616"/>
            <a:ext cx="2732365" cy="4515790"/>
          </a:xfrm>
          <a:prstGeom prst="rect">
            <a:avLst/>
          </a:prstGeom>
        </p:spPr>
      </p:pic>
      <p:pic>
        <p:nvPicPr>
          <p:cNvPr id="10" name="Image 9" descr="Une image contenant texte, graphisme, carte, art&#10;&#10;Le contenu généré par l’IA peut être incorrect.">
            <a:extLst>
              <a:ext uri="{FF2B5EF4-FFF2-40B4-BE49-F238E27FC236}">
                <a16:creationId xmlns:a16="http://schemas.microsoft.com/office/drawing/2014/main" id="{9626028F-EE8A-FBAD-4A4E-83D624A1D6CF}"/>
              </a:ext>
            </a:extLst>
          </p:cNvPr>
          <p:cNvPicPr>
            <a:picLocks noChangeAspect="1"/>
          </p:cNvPicPr>
          <p:nvPr/>
        </p:nvPicPr>
        <p:blipFill>
          <a:blip r:embed="rId3">
            <a:extLst>
              <a:ext uri="{28A0092B-C50C-407E-A947-70E740481C1C}">
                <a14:useLocalDpi xmlns:a14="http://schemas.microsoft.com/office/drawing/2010/main" val="0"/>
              </a:ext>
            </a:extLst>
          </a:blip>
          <a:srcRect l="66371" t="5001" b="4809"/>
          <a:stretch/>
        </p:blipFill>
        <p:spPr>
          <a:xfrm>
            <a:off x="8535515" y="2294079"/>
            <a:ext cx="2831685" cy="4556633"/>
          </a:xfrm>
          <a:prstGeom prst="rect">
            <a:avLst/>
          </a:prstGeom>
        </p:spPr>
      </p:pic>
      <p:sp>
        <p:nvSpPr>
          <p:cNvPr id="12" name="ZoneTexte 11">
            <a:extLst>
              <a:ext uri="{FF2B5EF4-FFF2-40B4-BE49-F238E27FC236}">
                <a16:creationId xmlns:a16="http://schemas.microsoft.com/office/drawing/2014/main" id="{755C7EAF-5569-C5ED-3DA7-52B80C61F0EB}"/>
              </a:ext>
            </a:extLst>
          </p:cNvPr>
          <p:cNvSpPr txBox="1"/>
          <p:nvPr/>
        </p:nvSpPr>
        <p:spPr>
          <a:xfrm>
            <a:off x="1523793" y="548567"/>
            <a:ext cx="10336192" cy="830997"/>
          </a:xfrm>
          <a:prstGeom prst="rect">
            <a:avLst/>
          </a:prstGeom>
          <a:noFill/>
          <a:ln w="38100">
            <a:solidFill>
              <a:srgbClr val="63747B"/>
            </a:solidFill>
          </a:ln>
        </p:spPr>
        <p:txBody>
          <a:bodyPr wrap="square">
            <a:spAutoFit/>
          </a:bodyPr>
          <a:lstStyle/>
          <a:p>
            <a:r>
              <a:rPr lang="fr-FR" sz="2400" dirty="0"/>
              <a:t>Comment identifier des zones de moindre conflit entre potentiel éolien et qualité d’habitat pour la Grive ? </a:t>
            </a:r>
          </a:p>
        </p:txBody>
      </p:sp>
      <p:pic>
        <p:nvPicPr>
          <p:cNvPr id="13" name="Graphique 12" descr="Aide">
            <a:extLst>
              <a:ext uri="{FF2B5EF4-FFF2-40B4-BE49-F238E27FC236}">
                <a16:creationId xmlns:a16="http://schemas.microsoft.com/office/drawing/2014/main" id="{91F98292-0290-9D52-7EA6-CF8B29930A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0096" b="7867"/>
          <a:stretch/>
        </p:blipFill>
        <p:spPr>
          <a:xfrm>
            <a:off x="0" y="372591"/>
            <a:ext cx="1539433" cy="1249548"/>
          </a:xfrm>
          <a:prstGeom prst="rect">
            <a:avLst/>
          </a:prstGeom>
        </p:spPr>
      </p:pic>
      <p:pic>
        <p:nvPicPr>
          <p:cNvPr id="16" name="Graphique 15" descr="Ajouter avec un remplissage uni">
            <a:extLst>
              <a:ext uri="{FF2B5EF4-FFF2-40B4-BE49-F238E27FC236}">
                <a16:creationId xmlns:a16="http://schemas.microsoft.com/office/drawing/2014/main" id="{84C66A97-8B73-2715-C0CE-2DBAB3E1A3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588354">
            <a:off x="3054602" y="3886200"/>
            <a:ext cx="914400" cy="914400"/>
          </a:xfrm>
          <a:prstGeom prst="rect">
            <a:avLst/>
          </a:prstGeom>
        </p:spPr>
      </p:pic>
      <p:sp>
        <p:nvSpPr>
          <p:cNvPr id="17" name="Est égal à 16">
            <a:extLst>
              <a:ext uri="{FF2B5EF4-FFF2-40B4-BE49-F238E27FC236}">
                <a16:creationId xmlns:a16="http://schemas.microsoft.com/office/drawing/2014/main" id="{D78633DF-F677-B5EB-0066-DFEA1EB3CEA4}"/>
              </a:ext>
            </a:extLst>
          </p:cNvPr>
          <p:cNvSpPr/>
          <p:nvPr/>
        </p:nvSpPr>
        <p:spPr>
          <a:xfrm>
            <a:off x="7115468" y="4004366"/>
            <a:ext cx="1156822" cy="678068"/>
          </a:xfrm>
          <a:prstGeom prst="mathEqual">
            <a:avLst/>
          </a:prstGeom>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r-FR">
              <a:solidFill>
                <a:schemeClr val="tx1"/>
              </a:solidFill>
            </a:endParaRPr>
          </a:p>
        </p:txBody>
      </p:sp>
      <p:sp>
        <p:nvSpPr>
          <p:cNvPr id="18" name="ZoneTexte 17">
            <a:extLst>
              <a:ext uri="{FF2B5EF4-FFF2-40B4-BE49-F238E27FC236}">
                <a16:creationId xmlns:a16="http://schemas.microsoft.com/office/drawing/2014/main" id="{807E9AF0-1CEB-5E02-EB9F-A9AD15E16EF2}"/>
              </a:ext>
            </a:extLst>
          </p:cNvPr>
          <p:cNvSpPr txBox="1"/>
          <p:nvPr/>
        </p:nvSpPr>
        <p:spPr>
          <a:xfrm>
            <a:off x="171361" y="1656093"/>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1.  Visualisation de l’information brute : carte continue du compromis</a:t>
            </a:r>
            <a:endParaRPr lang="fr-FR" sz="2550" dirty="0">
              <a:solidFill>
                <a:schemeClr val="dk1"/>
              </a:solidFill>
            </a:endParaRPr>
          </a:p>
        </p:txBody>
      </p:sp>
      <p:sp>
        <p:nvSpPr>
          <p:cNvPr id="14" name="Rectangle 13">
            <a:extLst>
              <a:ext uri="{FF2B5EF4-FFF2-40B4-BE49-F238E27FC236}">
                <a16:creationId xmlns:a16="http://schemas.microsoft.com/office/drawing/2014/main" id="{2BF4FE42-54C6-D743-05BE-7C2D1E32E58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21" name="ZoneTexte 20">
            <a:extLst>
              <a:ext uri="{FF2B5EF4-FFF2-40B4-BE49-F238E27FC236}">
                <a16:creationId xmlns:a16="http://schemas.microsoft.com/office/drawing/2014/main" id="{10982972-0A6D-38F8-7FB2-BC9CF6A18C22}"/>
              </a:ext>
            </a:extLst>
          </p:cNvPr>
          <p:cNvSpPr txBox="1"/>
          <p:nvPr/>
        </p:nvSpPr>
        <p:spPr>
          <a:xfrm>
            <a:off x="11214100" y="-59383"/>
            <a:ext cx="977901" cy="461665"/>
          </a:xfrm>
          <a:prstGeom prst="rect">
            <a:avLst/>
          </a:prstGeom>
          <a:noFill/>
        </p:spPr>
        <p:txBody>
          <a:bodyPr wrap="square" rtlCol="0">
            <a:spAutoFit/>
          </a:bodyPr>
          <a:lstStyle/>
          <a:p>
            <a:r>
              <a:rPr lang="fr-FR" sz="2400" b="1" dirty="0"/>
              <a:t>14/19</a:t>
            </a:r>
          </a:p>
        </p:txBody>
      </p:sp>
    </p:spTree>
    <p:extLst>
      <p:ext uri="{BB962C8B-B14F-4D97-AF65-F5344CB8AC3E}">
        <p14:creationId xmlns:p14="http://schemas.microsoft.com/office/powerpoint/2010/main" val="275171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9900B-6AB7-46AE-1470-A61820DCEDEC}"/>
            </a:ext>
          </a:extLst>
        </p:cNvPr>
        <p:cNvGrpSpPr/>
        <p:nvPr/>
      </p:nvGrpSpPr>
      <p:grpSpPr>
        <a:xfrm>
          <a:off x="0" y="0"/>
          <a:ext cx="0" cy="0"/>
          <a:chOff x="0" y="0"/>
          <a:chExt cx="0" cy="0"/>
        </a:xfrm>
      </p:grpSpPr>
      <p:sp>
        <p:nvSpPr>
          <p:cNvPr id="10" name="ZoneTexte 9">
            <a:extLst>
              <a:ext uri="{FF2B5EF4-FFF2-40B4-BE49-F238E27FC236}">
                <a16:creationId xmlns:a16="http://schemas.microsoft.com/office/drawing/2014/main" id="{0B142E63-293B-877C-B54B-D7A0B690644D}"/>
              </a:ext>
            </a:extLst>
          </p:cNvPr>
          <p:cNvSpPr txBox="1"/>
          <p:nvPr/>
        </p:nvSpPr>
        <p:spPr>
          <a:xfrm>
            <a:off x="288153" y="1299585"/>
            <a:ext cx="11612452" cy="877163"/>
          </a:xfrm>
          <a:prstGeom prst="rect">
            <a:avLst/>
          </a:prstGeom>
          <a:noFill/>
          <a:ln w="38100">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550" dirty="0">
                <a:solidFill>
                  <a:schemeClr val="dk1"/>
                </a:solidFill>
              </a:rPr>
              <a:t>Chaque pixel est classé selon deux conditions : qualité de l’habitat et potentiel de vent.</a:t>
            </a:r>
          </a:p>
        </p:txBody>
      </p:sp>
      <p:sp>
        <p:nvSpPr>
          <p:cNvPr id="25" name="ZoneTexte 24">
            <a:extLst>
              <a:ext uri="{FF2B5EF4-FFF2-40B4-BE49-F238E27FC236}">
                <a16:creationId xmlns:a16="http://schemas.microsoft.com/office/drawing/2014/main" id="{99ECA002-E6D6-43A3-933F-D36FDDEEB83E}"/>
              </a:ext>
            </a:extLst>
          </p:cNvPr>
          <p:cNvSpPr txBox="1"/>
          <p:nvPr/>
        </p:nvSpPr>
        <p:spPr>
          <a:xfrm>
            <a:off x="288153" y="556405"/>
            <a:ext cx="10245259" cy="523220"/>
          </a:xfrm>
          <a:prstGeom prst="rect">
            <a:avLst/>
          </a:prstGeom>
          <a:noFill/>
        </p:spPr>
        <p:txBody>
          <a:bodyPr wrap="square">
            <a:spAutoFit/>
          </a:bodyPr>
          <a:lstStyle/>
          <a:p>
            <a:r>
              <a:rPr lang="fr-FR" sz="2800" dirty="0">
                <a:solidFill>
                  <a:schemeClr val="dk1"/>
                </a:solidFill>
              </a:rPr>
              <a:t>2. Génération de différents scénarios : outil d’aide à la décision</a:t>
            </a:r>
          </a:p>
        </p:txBody>
      </p:sp>
      <p:sp>
        <p:nvSpPr>
          <p:cNvPr id="26" name="ZoneTexte 25">
            <a:extLst>
              <a:ext uri="{FF2B5EF4-FFF2-40B4-BE49-F238E27FC236}">
                <a16:creationId xmlns:a16="http://schemas.microsoft.com/office/drawing/2014/main" id="{D405C624-CABA-DB33-C400-AB1603BE7D35}"/>
              </a:ext>
            </a:extLst>
          </p:cNvPr>
          <p:cNvSpPr txBox="1"/>
          <p:nvPr/>
        </p:nvSpPr>
        <p:spPr>
          <a:xfrm>
            <a:off x="288154" y="2401795"/>
            <a:ext cx="10644716" cy="2054409"/>
          </a:xfrm>
          <a:prstGeom prst="rect">
            <a:avLst/>
          </a:pr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fr-FR" sz="2550" dirty="0">
                <a:solidFill>
                  <a:schemeClr val="dk1"/>
                </a:solidFill>
              </a:rPr>
              <a:t>Pour discriminer ce qui est du bon habitat de ce qu’il ne l’est pas :</a:t>
            </a:r>
          </a:p>
          <a:p>
            <a:pPr algn="just"/>
            <a:r>
              <a:rPr lang="fr-FR" sz="2550" dirty="0">
                <a:solidFill>
                  <a:schemeClr val="dk1"/>
                </a:solidFill>
              </a:rPr>
              <a:t>définir un seuil d’habitat (modèle SDM, Tremblay </a:t>
            </a:r>
            <a:r>
              <a:rPr lang="fr-FR" sz="2550" i="1" dirty="0">
                <a:solidFill>
                  <a:schemeClr val="dk1"/>
                </a:solidFill>
              </a:rPr>
              <a:t>et al.</a:t>
            </a:r>
            <a:r>
              <a:rPr lang="fr-FR" sz="2550" dirty="0">
                <a:solidFill>
                  <a:schemeClr val="dk1"/>
                </a:solidFill>
              </a:rPr>
              <a:t> 2025)</a:t>
            </a:r>
          </a:p>
          <a:p>
            <a:pPr algn="just"/>
            <a:endParaRPr lang="fr-FR" sz="2550" dirty="0"/>
          </a:p>
          <a:p>
            <a:pPr algn="just"/>
            <a:r>
              <a:rPr lang="fr-FR" sz="2550" dirty="0">
                <a:solidFill>
                  <a:schemeClr val="dk1"/>
                </a:solidFill>
              </a:rPr>
              <a:t>Pour discriminer ce qui est du bon potentiel de vent de ce qu’il ne l’est pas : </a:t>
            </a:r>
          </a:p>
          <a:p>
            <a:pPr algn="just"/>
            <a:r>
              <a:rPr lang="fr-FR" sz="2550" dirty="0">
                <a:solidFill>
                  <a:schemeClr val="dk1"/>
                </a:solidFill>
              </a:rPr>
              <a:t>définir un seuil de potentiel de vent (</a:t>
            </a:r>
            <a:r>
              <a:rPr lang="fr-FR" sz="2550" dirty="0" err="1">
                <a:solidFill>
                  <a:schemeClr val="dk1"/>
                </a:solidFill>
              </a:rPr>
              <a:t>Elimax</a:t>
            </a:r>
            <a:r>
              <a:rPr lang="fr-FR" sz="2550" dirty="0">
                <a:solidFill>
                  <a:schemeClr val="dk1"/>
                </a:solidFill>
              </a:rPr>
              <a:t> Energie </a:t>
            </a:r>
            <a:r>
              <a:rPr lang="fr-FR" sz="2550" dirty="0" err="1">
                <a:solidFill>
                  <a:schemeClr val="dk1"/>
                </a:solidFill>
              </a:rPr>
              <a:t>inc.</a:t>
            </a:r>
            <a:r>
              <a:rPr lang="fr-FR" sz="2550" dirty="0">
                <a:solidFill>
                  <a:schemeClr val="dk1"/>
                </a:solidFill>
              </a:rPr>
              <a:t> 2005)</a:t>
            </a:r>
          </a:p>
        </p:txBody>
      </p:sp>
      <p:grpSp>
        <p:nvGrpSpPr>
          <p:cNvPr id="65" name="Groupe 64">
            <a:extLst>
              <a:ext uri="{FF2B5EF4-FFF2-40B4-BE49-F238E27FC236}">
                <a16:creationId xmlns:a16="http://schemas.microsoft.com/office/drawing/2014/main" id="{88C4F4DC-33D0-5F4A-0E02-8214583E38E2}"/>
              </a:ext>
            </a:extLst>
          </p:cNvPr>
          <p:cNvGrpSpPr/>
          <p:nvPr/>
        </p:nvGrpSpPr>
        <p:grpSpPr>
          <a:xfrm>
            <a:off x="9769185" y="2202974"/>
            <a:ext cx="2251834" cy="2191639"/>
            <a:chOff x="9769185" y="2202974"/>
            <a:chExt cx="2251834" cy="2191639"/>
          </a:xfrm>
        </p:grpSpPr>
        <p:sp>
          <p:nvSpPr>
            <p:cNvPr id="60" name="Ellipse 59">
              <a:extLst>
                <a:ext uri="{FF2B5EF4-FFF2-40B4-BE49-F238E27FC236}">
                  <a16:creationId xmlns:a16="http://schemas.microsoft.com/office/drawing/2014/main" id="{E9EB05D8-9661-8A41-B7CF-B2EBAB7DA289}"/>
                </a:ext>
              </a:extLst>
            </p:cNvPr>
            <p:cNvSpPr/>
            <p:nvPr/>
          </p:nvSpPr>
          <p:spPr>
            <a:xfrm>
              <a:off x="9769185" y="2202974"/>
              <a:ext cx="867403" cy="861224"/>
            </a:xfrm>
            <a:prstGeom prst="ellipse">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1" name="ZoneTexte 60">
              <a:extLst>
                <a:ext uri="{FF2B5EF4-FFF2-40B4-BE49-F238E27FC236}">
                  <a16:creationId xmlns:a16="http://schemas.microsoft.com/office/drawing/2014/main" id="{F80D502A-D481-214E-5B21-E4781A9BE379}"/>
                </a:ext>
              </a:extLst>
            </p:cNvPr>
            <p:cNvSpPr txBox="1"/>
            <p:nvPr/>
          </p:nvSpPr>
          <p:spPr>
            <a:xfrm>
              <a:off x="10011449" y="2213837"/>
              <a:ext cx="398057" cy="923330"/>
            </a:xfrm>
            <a:prstGeom prst="rect">
              <a:avLst/>
            </a:prstGeom>
            <a:noFill/>
          </p:spPr>
          <p:txBody>
            <a:bodyPr wrap="square" rtlCol="0">
              <a:spAutoFit/>
            </a:bodyPr>
            <a:lstStyle/>
            <a:p>
              <a:pPr algn="ctr"/>
              <a:r>
                <a:rPr lang="fr-FR" sz="5400" b="1" dirty="0"/>
                <a:t>H</a:t>
              </a:r>
            </a:p>
          </p:txBody>
        </p:sp>
        <p:sp>
          <p:nvSpPr>
            <p:cNvPr id="63" name="Ellipse 62">
              <a:extLst>
                <a:ext uri="{FF2B5EF4-FFF2-40B4-BE49-F238E27FC236}">
                  <a16:creationId xmlns:a16="http://schemas.microsoft.com/office/drawing/2014/main" id="{91E9C655-7BA1-91E1-F794-902E64526A00}"/>
                </a:ext>
              </a:extLst>
            </p:cNvPr>
            <p:cNvSpPr/>
            <p:nvPr/>
          </p:nvSpPr>
          <p:spPr>
            <a:xfrm>
              <a:off x="11153616" y="3435658"/>
              <a:ext cx="867403" cy="861224"/>
            </a:xfrm>
            <a:prstGeom prst="ellipse">
              <a:avLst/>
            </a:prstGeom>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
          <p:nvSpPr>
            <p:cNvPr id="64" name="ZoneTexte 63">
              <a:extLst>
                <a:ext uri="{FF2B5EF4-FFF2-40B4-BE49-F238E27FC236}">
                  <a16:creationId xmlns:a16="http://schemas.microsoft.com/office/drawing/2014/main" id="{70916E1C-CB70-1585-1CDA-5E8585F6ECCD}"/>
                </a:ext>
              </a:extLst>
            </p:cNvPr>
            <p:cNvSpPr txBox="1"/>
            <p:nvPr/>
          </p:nvSpPr>
          <p:spPr>
            <a:xfrm>
              <a:off x="11388288" y="3471283"/>
              <a:ext cx="398057" cy="923330"/>
            </a:xfrm>
            <a:prstGeom prst="rect">
              <a:avLst/>
            </a:prstGeom>
            <a:noFill/>
          </p:spPr>
          <p:txBody>
            <a:bodyPr wrap="square" rtlCol="0">
              <a:spAutoFit/>
            </a:bodyPr>
            <a:lstStyle/>
            <a:p>
              <a:pPr algn="ctr"/>
              <a:r>
                <a:rPr lang="fr-FR" sz="5400" b="1" dirty="0"/>
                <a:t>W</a:t>
              </a:r>
            </a:p>
          </p:txBody>
        </p:sp>
      </p:grpSp>
      <p:grpSp>
        <p:nvGrpSpPr>
          <p:cNvPr id="43" name="Groupe 42">
            <a:extLst>
              <a:ext uri="{FF2B5EF4-FFF2-40B4-BE49-F238E27FC236}">
                <a16:creationId xmlns:a16="http://schemas.microsoft.com/office/drawing/2014/main" id="{9771200E-F512-C392-A249-C5FA48A9D1DF}"/>
              </a:ext>
            </a:extLst>
          </p:cNvPr>
          <p:cNvGrpSpPr/>
          <p:nvPr/>
        </p:nvGrpSpPr>
        <p:grpSpPr>
          <a:xfrm>
            <a:off x="585948" y="1933852"/>
            <a:ext cx="11352506" cy="2990297"/>
            <a:chOff x="310340" y="2967335"/>
            <a:chExt cx="11352506" cy="2990297"/>
          </a:xfrm>
        </p:grpSpPr>
        <p:sp>
          <p:nvSpPr>
            <p:cNvPr id="44" name="Flèche : droite 43">
              <a:extLst>
                <a:ext uri="{FF2B5EF4-FFF2-40B4-BE49-F238E27FC236}">
                  <a16:creationId xmlns:a16="http://schemas.microsoft.com/office/drawing/2014/main" id="{0CC669E1-08B0-A287-FF8F-398665C2C4FB}"/>
                </a:ext>
              </a:extLst>
            </p:cNvPr>
            <p:cNvSpPr/>
            <p:nvPr/>
          </p:nvSpPr>
          <p:spPr>
            <a:xfrm>
              <a:off x="705642" y="3146166"/>
              <a:ext cx="10822329" cy="1273215"/>
            </a:xfrm>
            <a:prstGeom prst="rightArrow">
              <a:avLst/>
            </a:prstGeom>
            <a:gradFill flip="none" rotWithShape="1">
              <a:gsLst>
                <a:gs pos="0">
                  <a:srgbClr val="92D050"/>
                </a:gs>
                <a:gs pos="74000">
                  <a:srgbClr val="D53919"/>
                </a:gs>
                <a:gs pos="48000">
                  <a:schemeClr val="accent2"/>
                </a:gs>
                <a:gs pos="26196">
                  <a:srgbClr val="FFEC61"/>
                </a:gs>
                <a:gs pos="38000">
                  <a:schemeClr val="accent2">
                    <a:lumMod val="60000"/>
                    <a:lumOff val="40000"/>
                  </a:schemeClr>
                </a:gs>
                <a:gs pos="12000">
                  <a:schemeClr val="accent6">
                    <a:lumMod val="75000"/>
                  </a:schemeClr>
                </a:gs>
                <a:gs pos="100000">
                  <a:srgbClr val="C00000"/>
                </a:gs>
              </a:gsLst>
              <a:lin ang="0" scaled="1"/>
              <a:tileRect/>
            </a:gra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AB4D567B-178B-463D-7B5A-F45C0A7DFB51}"/>
                </a:ext>
              </a:extLst>
            </p:cNvPr>
            <p:cNvSpPr txBox="1"/>
            <p:nvPr/>
          </p:nvSpPr>
          <p:spPr>
            <a:xfrm>
              <a:off x="650029" y="2967335"/>
              <a:ext cx="2749139" cy="461665"/>
            </a:xfrm>
            <a:prstGeom prst="rect">
              <a:avLst/>
            </a:prstGeom>
            <a:noFill/>
          </p:spPr>
          <p:txBody>
            <a:bodyPr wrap="square" rtlCol="0">
              <a:spAutoFit/>
            </a:bodyPr>
            <a:lstStyle/>
            <a:p>
              <a:r>
                <a:rPr lang="fr-FR" sz="2400" b="1" dirty="0"/>
                <a:t>+ large</a:t>
              </a:r>
            </a:p>
          </p:txBody>
        </p:sp>
        <p:sp>
          <p:nvSpPr>
            <p:cNvPr id="46" name="ZoneTexte 45">
              <a:extLst>
                <a:ext uri="{FF2B5EF4-FFF2-40B4-BE49-F238E27FC236}">
                  <a16:creationId xmlns:a16="http://schemas.microsoft.com/office/drawing/2014/main" id="{074EC2F6-8D47-EAEC-BC22-6FA17F2611F3}"/>
                </a:ext>
              </a:extLst>
            </p:cNvPr>
            <p:cNvSpPr txBox="1"/>
            <p:nvPr/>
          </p:nvSpPr>
          <p:spPr>
            <a:xfrm>
              <a:off x="9288484" y="3005624"/>
              <a:ext cx="2374362" cy="461665"/>
            </a:xfrm>
            <a:prstGeom prst="rect">
              <a:avLst/>
            </a:prstGeom>
            <a:noFill/>
          </p:spPr>
          <p:txBody>
            <a:bodyPr wrap="square" rtlCol="0">
              <a:spAutoFit/>
            </a:bodyPr>
            <a:lstStyle/>
            <a:p>
              <a:r>
                <a:rPr lang="fr-FR" sz="2400" b="1" dirty="0"/>
                <a:t>+ restreint</a:t>
              </a:r>
            </a:p>
          </p:txBody>
        </p:sp>
        <p:pic>
          <p:nvPicPr>
            <p:cNvPr id="47" name="Picture 2">
              <a:extLst>
                <a:ext uri="{FF2B5EF4-FFF2-40B4-BE49-F238E27FC236}">
                  <a16:creationId xmlns:a16="http://schemas.microsoft.com/office/drawing/2014/main" id="{7514B12B-2CE9-0F6C-6170-F4A5BAB21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4209825"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DEBE4AE5-4985-19FD-4636-0185BEA4BB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6132126"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03F8B80D-9935-979D-D9EE-52EF4E6F9D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2088361"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a:extLst>
                <a:ext uri="{FF2B5EF4-FFF2-40B4-BE49-F238E27FC236}">
                  <a16:creationId xmlns:a16="http://schemas.microsoft.com/office/drawing/2014/main" id="{CC950984-8692-22F8-7130-0FA930B33F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7825644"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a:extLst>
                <a:ext uri="{FF2B5EF4-FFF2-40B4-BE49-F238E27FC236}">
                  <a16:creationId xmlns:a16="http://schemas.microsoft.com/office/drawing/2014/main" id="{6E0063CA-5100-1714-3229-AD815552E5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9519163" y="3989733"/>
              <a:ext cx="1913005" cy="7299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a:extLst>
                <a:ext uri="{FF2B5EF4-FFF2-40B4-BE49-F238E27FC236}">
                  <a16:creationId xmlns:a16="http://schemas.microsoft.com/office/drawing/2014/main" id="{E2AA0C7F-6432-9D17-B45B-0B7B5B4FEE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81" b="31460"/>
            <a:stretch/>
          </p:blipFill>
          <p:spPr bwMode="auto">
            <a:xfrm rot="16200000">
              <a:off x="177118" y="3989733"/>
              <a:ext cx="1913005" cy="72998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3" name="ZoneTexte 52">
              <a:extLst>
                <a:ext uri="{FF2B5EF4-FFF2-40B4-BE49-F238E27FC236}">
                  <a16:creationId xmlns:a16="http://schemas.microsoft.com/office/drawing/2014/main" id="{CB45891F-7422-2A88-CB03-9E879DC69F55}"/>
                </a:ext>
              </a:extLst>
            </p:cNvPr>
            <p:cNvSpPr txBox="1"/>
            <p:nvPr/>
          </p:nvSpPr>
          <p:spPr>
            <a:xfrm>
              <a:off x="310340" y="5003524"/>
              <a:ext cx="1575869" cy="954107"/>
            </a:xfrm>
            <a:prstGeom prst="rect">
              <a:avLst/>
            </a:prstGeom>
            <a:ln w="38100">
              <a:solidFill>
                <a:srgbClr val="77B642"/>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0.04 </a:t>
              </a:r>
            </a:p>
            <a:p>
              <a:r>
                <a:rPr lang="fr-FR" sz="2800" dirty="0"/>
                <a:t>W = 7.15 </a:t>
              </a:r>
            </a:p>
          </p:txBody>
        </p:sp>
        <p:sp>
          <p:nvSpPr>
            <p:cNvPr id="54" name="ZoneTexte 53">
              <a:extLst>
                <a:ext uri="{FF2B5EF4-FFF2-40B4-BE49-F238E27FC236}">
                  <a16:creationId xmlns:a16="http://schemas.microsoft.com/office/drawing/2014/main" id="{6B5ED98A-4AB2-BB5C-9202-99E755E36F68}"/>
                </a:ext>
              </a:extLst>
            </p:cNvPr>
            <p:cNvSpPr txBox="1"/>
            <p:nvPr/>
          </p:nvSpPr>
          <p:spPr>
            <a:xfrm>
              <a:off x="2256927" y="5003525"/>
              <a:ext cx="1575869" cy="954107"/>
            </a:xfrm>
            <a:prstGeom prst="rect">
              <a:avLst/>
            </a:prstGeom>
            <a:ln w="38100">
              <a:solidFill>
                <a:srgbClr val="BFC84D"/>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0.10 </a:t>
              </a:r>
            </a:p>
            <a:p>
              <a:r>
                <a:rPr lang="fr-FR" sz="2800" dirty="0"/>
                <a:t>W = 7.15 </a:t>
              </a:r>
            </a:p>
          </p:txBody>
        </p:sp>
        <p:sp>
          <p:nvSpPr>
            <p:cNvPr id="55" name="ZoneTexte 54">
              <a:extLst>
                <a:ext uri="{FF2B5EF4-FFF2-40B4-BE49-F238E27FC236}">
                  <a16:creationId xmlns:a16="http://schemas.microsoft.com/office/drawing/2014/main" id="{2EE4EFDD-2E4D-97CB-1606-4D4833977F07}"/>
                </a:ext>
              </a:extLst>
            </p:cNvPr>
            <p:cNvSpPr txBox="1"/>
            <p:nvPr/>
          </p:nvSpPr>
          <p:spPr>
            <a:xfrm>
              <a:off x="4378392" y="5003525"/>
              <a:ext cx="1575869" cy="954107"/>
            </a:xfrm>
            <a:prstGeom prst="rect">
              <a:avLst/>
            </a:prstGeom>
            <a:ln w="38100">
              <a:solidFill>
                <a:srgbClr val="EF996B"/>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0.19 </a:t>
              </a:r>
            </a:p>
            <a:p>
              <a:r>
                <a:rPr lang="fr-FR" sz="2800" dirty="0"/>
                <a:t>W = 7.15 </a:t>
              </a:r>
            </a:p>
          </p:txBody>
        </p:sp>
        <p:sp>
          <p:nvSpPr>
            <p:cNvPr id="56" name="ZoneTexte 55">
              <a:extLst>
                <a:ext uri="{FF2B5EF4-FFF2-40B4-BE49-F238E27FC236}">
                  <a16:creationId xmlns:a16="http://schemas.microsoft.com/office/drawing/2014/main" id="{31CC4446-A26E-72DE-D99F-F4AE09BED684}"/>
                </a:ext>
              </a:extLst>
            </p:cNvPr>
            <p:cNvSpPr txBox="1"/>
            <p:nvPr/>
          </p:nvSpPr>
          <p:spPr>
            <a:xfrm>
              <a:off x="6383892" y="5003525"/>
              <a:ext cx="1575869" cy="954107"/>
            </a:xfrm>
            <a:prstGeom prst="rect">
              <a:avLst/>
            </a:prstGeom>
            <a:ln w="38100">
              <a:solidFill>
                <a:srgbClr val="E05827"/>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0.04</a:t>
              </a:r>
            </a:p>
            <a:p>
              <a:r>
                <a:rPr lang="fr-FR" sz="2800" dirty="0"/>
                <a:t>W = 7.80 </a:t>
              </a:r>
            </a:p>
          </p:txBody>
        </p:sp>
        <p:sp>
          <p:nvSpPr>
            <p:cNvPr id="57" name="ZoneTexte 56">
              <a:extLst>
                <a:ext uri="{FF2B5EF4-FFF2-40B4-BE49-F238E27FC236}">
                  <a16:creationId xmlns:a16="http://schemas.microsoft.com/office/drawing/2014/main" id="{C65634CE-96A4-76D7-3771-AB353A7D80A0}"/>
                </a:ext>
              </a:extLst>
            </p:cNvPr>
            <p:cNvSpPr txBox="1"/>
            <p:nvPr/>
          </p:nvSpPr>
          <p:spPr>
            <a:xfrm>
              <a:off x="8164158" y="5003525"/>
              <a:ext cx="1575869" cy="954107"/>
            </a:xfrm>
            <a:prstGeom prst="rect">
              <a:avLst/>
            </a:prstGeom>
            <a:ln w="38100">
              <a:solidFill>
                <a:srgbClr val="D53919"/>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0.10 </a:t>
              </a:r>
            </a:p>
            <a:p>
              <a:r>
                <a:rPr lang="fr-FR" sz="2800" dirty="0"/>
                <a:t>W = 7.80 </a:t>
              </a:r>
            </a:p>
          </p:txBody>
        </p:sp>
        <p:sp>
          <p:nvSpPr>
            <p:cNvPr id="58" name="ZoneTexte 57">
              <a:extLst>
                <a:ext uri="{FF2B5EF4-FFF2-40B4-BE49-F238E27FC236}">
                  <a16:creationId xmlns:a16="http://schemas.microsoft.com/office/drawing/2014/main" id="{33178D9F-F9E2-104E-DF35-499113BD6478}"/>
                </a:ext>
              </a:extLst>
            </p:cNvPr>
            <p:cNvSpPr txBox="1"/>
            <p:nvPr/>
          </p:nvSpPr>
          <p:spPr>
            <a:xfrm>
              <a:off x="9919236" y="5003525"/>
              <a:ext cx="1575869" cy="954107"/>
            </a:xfrm>
            <a:prstGeom prst="rect">
              <a:avLst/>
            </a:prstGeom>
            <a:ln w="38100">
              <a:solidFill>
                <a:srgbClr val="C50E06"/>
              </a:solidFill>
            </a:ln>
          </p:spPr>
          <p:style>
            <a:lnRef idx="2">
              <a:schemeClr val="dk1"/>
            </a:lnRef>
            <a:fillRef idx="1">
              <a:schemeClr val="lt1"/>
            </a:fillRef>
            <a:effectRef idx="0">
              <a:schemeClr val="dk1"/>
            </a:effectRef>
            <a:fontRef idx="minor">
              <a:schemeClr val="dk1"/>
            </a:fontRef>
          </p:style>
          <p:txBody>
            <a:bodyPr wrap="square">
              <a:spAutoFit/>
            </a:bodyPr>
            <a:lstStyle/>
            <a:p>
              <a:r>
                <a:rPr lang="fr-FR" sz="2800" dirty="0"/>
                <a:t>H = 0.19 </a:t>
              </a:r>
            </a:p>
            <a:p>
              <a:r>
                <a:rPr lang="fr-FR" sz="2800" dirty="0"/>
                <a:t>W = 7.80 </a:t>
              </a:r>
            </a:p>
          </p:txBody>
        </p:sp>
      </p:grpSp>
      <p:sp>
        <p:nvSpPr>
          <p:cNvPr id="70" name="Rectangle 69">
            <a:extLst>
              <a:ext uri="{FF2B5EF4-FFF2-40B4-BE49-F238E27FC236}">
                <a16:creationId xmlns:a16="http://schemas.microsoft.com/office/drawing/2014/main" id="{AE295A77-ACFB-BA88-837D-CA1FA1A3B3A3}"/>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71" name="ZoneTexte 70">
            <a:extLst>
              <a:ext uri="{FF2B5EF4-FFF2-40B4-BE49-F238E27FC236}">
                <a16:creationId xmlns:a16="http://schemas.microsoft.com/office/drawing/2014/main" id="{C0C11494-419E-8375-B286-6B0EEA5C2E90}"/>
              </a:ext>
            </a:extLst>
          </p:cNvPr>
          <p:cNvSpPr txBox="1"/>
          <p:nvPr/>
        </p:nvSpPr>
        <p:spPr>
          <a:xfrm>
            <a:off x="11214100" y="-59383"/>
            <a:ext cx="977901" cy="461665"/>
          </a:xfrm>
          <a:prstGeom prst="rect">
            <a:avLst/>
          </a:prstGeom>
          <a:noFill/>
        </p:spPr>
        <p:txBody>
          <a:bodyPr wrap="square" rtlCol="0">
            <a:spAutoFit/>
          </a:bodyPr>
          <a:lstStyle/>
          <a:p>
            <a:r>
              <a:rPr lang="fr-FR" sz="2400" b="1" dirty="0"/>
              <a:t>15/19</a:t>
            </a:r>
          </a:p>
        </p:txBody>
      </p:sp>
    </p:spTree>
    <p:extLst>
      <p:ext uri="{BB962C8B-B14F-4D97-AF65-F5344CB8AC3E}">
        <p14:creationId xmlns:p14="http://schemas.microsoft.com/office/powerpoint/2010/main" val="134082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5BE61-2253-B6E7-8978-C10981D1D32D}"/>
            </a:ext>
          </a:extLst>
        </p:cNvPr>
        <p:cNvGrpSpPr/>
        <p:nvPr/>
      </p:nvGrpSpPr>
      <p:grpSpPr>
        <a:xfrm>
          <a:off x="0" y="0"/>
          <a:ext cx="0" cy="0"/>
          <a:chOff x="0" y="0"/>
          <a:chExt cx="0" cy="0"/>
        </a:xfrm>
      </p:grpSpPr>
      <p:graphicFrame>
        <p:nvGraphicFramePr>
          <p:cNvPr id="36" name="Tableau 35">
            <a:extLst>
              <a:ext uri="{FF2B5EF4-FFF2-40B4-BE49-F238E27FC236}">
                <a16:creationId xmlns:a16="http://schemas.microsoft.com/office/drawing/2014/main" id="{0753DC89-633D-6349-CA93-DE6B365FED1E}"/>
              </a:ext>
            </a:extLst>
          </p:cNvPr>
          <p:cNvGraphicFramePr>
            <a:graphicFrameLocks noGrp="1"/>
          </p:cNvGraphicFramePr>
          <p:nvPr>
            <p:extLst>
              <p:ext uri="{D42A27DB-BD31-4B8C-83A1-F6EECF244321}">
                <p14:modId xmlns:p14="http://schemas.microsoft.com/office/powerpoint/2010/main" val="3113860303"/>
              </p:ext>
            </p:extLst>
          </p:nvPr>
        </p:nvGraphicFramePr>
        <p:xfrm>
          <a:off x="121989" y="835227"/>
          <a:ext cx="11948020" cy="2955682"/>
        </p:xfrm>
        <a:graphic>
          <a:graphicData uri="http://schemas.openxmlformats.org/drawingml/2006/table">
            <a:tbl>
              <a:tblPr bandRow="1">
                <a:tableStyleId>{5202B0CA-FC54-4496-8BCA-5EF66A818D29}</a:tableStyleId>
              </a:tblPr>
              <a:tblGrid>
                <a:gridCol w="5904992">
                  <a:extLst>
                    <a:ext uri="{9D8B030D-6E8A-4147-A177-3AD203B41FA5}">
                      <a16:colId xmlns:a16="http://schemas.microsoft.com/office/drawing/2014/main" val="3890510686"/>
                    </a:ext>
                  </a:extLst>
                </a:gridCol>
                <a:gridCol w="6043028">
                  <a:extLst>
                    <a:ext uri="{9D8B030D-6E8A-4147-A177-3AD203B41FA5}">
                      <a16:colId xmlns:a16="http://schemas.microsoft.com/office/drawing/2014/main" val="2961216629"/>
                    </a:ext>
                  </a:extLst>
                </a:gridCol>
              </a:tblGrid>
              <a:tr h="852562">
                <a:tc>
                  <a:txBody>
                    <a:bodyPr/>
                    <a:lstStyle/>
                    <a:p>
                      <a:pPr algn="l"/>
                      <a:r>
                        <a:rPr lang="fr-FR" sz="2400" dirty="0"/>
                        <a:t>Bon habitat / Bon potentiel de vent</a:t>
                      </a:r>
                    </a:p>
                  </a:txBody>
                  <a:tcPr anchor="ctr"/>
                </a:tc>
                <a:tc>
                  <a:txBody>
                    <a:bodyPr/>
                    <a:lstStyle/>
                    <a:p>
                      <a:r>
                        <a:rPr lang="fr-FR" sz="2000" b="0" dirty="0"/>
                        <a:t>Zone prioritaire pour la production éolienne ET fort potentiel écologique = conflit</a:t>
                      </a:r>
                    </a:p>
                  </a:txBody>
                  <a:tcPr/>
                </a:tc>
                <a:extLst>
                  <a:ext uri="{0D108BD9-81ED-4DB2-BD59-A6C34878D82A}">
                    <a16:rowId xmlns:a16="http://schemas.microsoft.com/office/drawing/2014/main" val="973671214"/>
                  </a:ext>
                </a:extLst>
              </a:tr>
              <a:tr h="367736">
                <a:tc>
                  <a:txBody>
                    <a:bodyPr/>
                    <a:lstStyle/>
                    <a:p>
                      <a:pPr algn="l"/>
                      <a:r>
                        <a:rPr lang="fr-FR" sz="2400" dirty="0"/>
                        <a:t>Bon habitat / Mauvais potentiel de vent</a:t>
                      </a:r>
                    </a:p>
                  </a:txBody>
                  <a:tcPr anchor="ctr"/>
                </a:tc>
                <a:tc>
                  <a:txBody>
                    <a:bodyPr/>
                    <a:lstStyle/>
                    <a:p>
                      <a:r>
                        <a:rPr lang="fr-FR" sz="2000" dirty="0"/>
                        <a:t>Zone importante pour la Grive, mais peu rentable pour l’éolien = rien à modifier</a:t>
                      </a:r>
                    </a:p>
                  </a:txBody>
                  <a:tcPr/>
                </a:tc>
                <a:extLst>
                  <a:ext uri="{0D108BD9-81ED-4DB2-BD59-A6C34878D82A}">
                    <a16:rowId xmlns:a16="http://schemas.microsoft.com/office/drawing/2014/main" val="3438219736"/>
                  </a:ext>
                </a:extLst>
              </a:tr>
              <a:tr h="367736">
                <a:tc>
                  <a:txBody>
                    <a:bodyPr/>
                    <a:lstStyle/>
                    <a:p>
                      <a:pPr algn="l"/>
                      <a:r>
                        <a:rPr lang="fr-FR" sz="2400" dirty="0"/>
                        <a:t>Mauvais habitat / Bon potentiel de vent</a:t>
                      </a:r>
                    </a:p>
                  </a:txBody>
                  <a:tcPr anchor="ctr"/>
                </a:tc>
                <a:tc>
                  <a:txBody>
                    <a:bodyPr/>
                    <a:lstStyle/>
                    <a:p>
                      <a:r>
                        <a:rPr lang="fr-FR" sz="2000" dirty="0"/>
                        <a:t>Zone propice à l’éolien ma</a:t>
                      </a:r>
                      <a:r>
                        <a:rPr lang="fr-FR" sz="2000" b="0" dirty="0"/>
                        <a:t>is à faible enjeu écologique pour la Grive </a:t>
                      </a:r>
                      <a:r>
                        <a:rPr lang="fr-FR" sz="2000" dirty="0"/>
                        <a:t>= zone optimale</a:t>
                      </a:r>
                    </a:p>
                  </a:txBody>
                  <a:tcPr/>
                </a:tc>
                <a:extLst>
                  <a:ext uri="{0D108BD9-81ED-4DB2-BD59-A6C34878D82A}">
                    <a16:rowId xmlns:a16="http://schemas.microsoft.com/office/drawing/2014/main" val="1904643719"/>
                  </a:ext>
                </a:extLst>
              </a:tr>
              <a:tr h="367736">
                <a:tc>
                  <a:txBody>
                    <a:bodyPr/>
                    <a:lstStyle/>
                    <a:p>
                      <a:pPr algn="l"/>
                      <a:r>
                        <a:rPr lang="fr-FR" sz="2400" dirty="0"/>
                        <a:t>Mauvais habitat / Mauvais potentiel de vent</a:t>
                      </a:r>
                    </a:p>
                  </a:txBody>
                  <a:tcPr anchor="ctr"/>
                </a:tc>
                <a:tc>
                  <a:txBody>
                    <a:bodyPr/>
                    <a:lstStyle/>
                    <a:p>
                      <a:r>
                        <a:rPr lang="fr-FR" sz="2000" dirty="0"/>
                        <a:t>Zone peu intéressante sur les deux plans = peu de valeur stratégique</a:t>
                      </a:r>
                    </a:p>
                  </a:txBody>
                  <a:tcPr/>
                </a:tc>
                <a:extLst>
                  <a:ext uri="{0D108BD9-81ED-4DB2-BD59-A6C34878D82A}">
                    <a16:rowId xmlns:a16="http://schemas.microsoft.com/office/drawing/2014/main" val="4038029196"/>
                  </a:ext>
                </a:extLst>
              </a:tr>
            </a:tbl>
          </a:graphicData>
        </a:graphic>
      </p:graphicFrame>
      <p:sp>
        <p:nvSpPr>
          <p:cNvPr id="37" name="Rectangle 36">
            <a:extLst>
              <a:ext uri="{FF2B5EF4-FFF2-40B4-BE49-F238E27FC236}">
                <a16:creationId xmlns:a16="http://schemas.microsoft.com/office/drawing/2014/main" id="{D83812C6-9C73-7467-1009-67FC3F531E42}"/>
              </a:ext>
            </a:extLst>
          </p:cNvPr>
          <p:cNvSpPr/>
          <p:nvPr/>
        </p:nvSpPr>
        <p:spPr>
          <a:xfrm>
            <a:off x="60994" y="2315687"/>
            <a:ext cx="12070010" cy="819399"/>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8" name="Rectangle 1">
            <a:extLst>
              <a:ext uri="{FF2B5EF4-FFF2-40B4-BE49-F238E27FC236}">
                <a16:creationId xmlns:a16="http://schemas.microsoft.com/office/drawing/2014/main" id="{A220AAB3-2D62-F0F1-3053-3529B7C487AE}"/>
              </a:ext>
            </a:extLst>
          </p:cNvPr>
          <p:cNvSpPr>
            <a:spLocks noChangeArrowheads="1"/>
          </p:cNvSpPr>
          <p:nvPr/>
        </p:nvSpPr>
        <p:spPr bwMode="auto">
          <a:xfrm>
            <a:off x="247534" y="4178835"/>
            <a:ext cx="11612451" cy="1985159"/>
          </a:xfrm>
          <a:prstGeom prst="rect">
            <a:avLst/>
          </a:prstGeom>
          <a:noFill/>
          <a:ln w="38100">
            <a:solidFill>
              <a:schemeClr val="bg1"/>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sz="2550" dirty="0">
                <a:solidFill>
                  <a:schemeClr val="dk1"/>
                </a:solidFill>
              </a:rPr>
              <a:t>On décompte les pixels de chaque catégorie, qu’on transforme en % du total</a:t>
            </a: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2550" dirty="0">
              <a:solidFill>
                <a:schemeClr val="dk1"/>
              </a:solidFill>
            </a:endParaRPr>
          </a:p>
          <a:p>
            <a:pPr eaLnBrk="0" fontAlgn="base" hangingPunct="0">
              <a:spcBef>
                <a:spcPct val="0"/>
              </a:spcBef>
              <a:spcAft>
                <a:spcPct val="0"/>
              </a:spcAft>
            </a:pPr>
            <a:r>
              <a:rPr lang="fr-FR" sz="2400" dirty="0">
                <a:solidFill>
                  <a:schemeClr val="dk1"/>
                </a:solidFill>
              </a:rPr>
              <a:t>→ Quel % du territoire combine fort potentiel éolien et forte valeur d’habitat ?</a:t>
            </a:r>
          </a:p>
          <a:p>
            <a:pPr eaLnBrk="0" fontAlgn="base" hangingPunct="0">
              <a:spcBef>
                <a:spcPct val="0"/>
              </a:spcBef>
              <a:spcAft>
                <a:spcPct val="0"/>
              </a:spcAft>
            </a:pPr>
            <a:r>
              <a:rPr lang="fr-FR" sz="2400" dirty="0">
                <a:solidFill>
                  <a:schemeClr val="dk1"/>
                </a:solidFill>
              </a:rPr>
              <a:t>→ Où se trouvent les zones à faible coût écologique pour le développement éolien ?</a:t>
            </a:r>
          </a:p>
          <a:p>
            <a:pPr eaLnBrk="0" fontAlgn="base" hangingPunct="0">
              <a:spcBef>
                <a:spcPct val="0"/>
              </a:spcBef>
              <a:spcAft>
                <a:spcPct val="0"/>
              </a:spcAft>
            </a:pPr>
            <a:r>
              <a:rPr lang="fr-FR" sz="2400" dirty="0">
                <a:solidFill>
                  <a:schemeClr val="dk1"/>
                </a:solidFill>
              </a:rPr>
              <a:t>→ Comment ces répartitions varient selon les seuils retenus ?</a:t>
            </a:r>
            <a:endParaRPr lang="fr-FR" altLang="fr-FR" sz="2400" dirty="0">
              <a:solidFill>
                <a:schemeClr val="dk1"/>
              </a:solidFill>
            </a:endParaRPr>
          </a:p>
        </p:txBody>
      </p:sp>
      <p:sp>
        <p:nvSpPr>
          <p:cNvPr id="42" name="Rectangle 41">
            <a:extLst>
              <a:ext uri="{FF2B5EF4-FFF2-40B4-BE49-F238E27FC236}">
                <a16:creationId xmlns:a16="http://schemas.microsoft.com/office/drawing/2014/main" id="{6896088C-6C91-A2DD-46A0-5C0C2BC9598F}"/>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43" name="ZoneTexte 42">
            <a:extLst>
              <a:ext uri="{FF2B5EF4-FFF2-40B4-BE49-F238E27FC236}">
                <a16:creationId xmlns:a16="http://schemas.microsoft.com/office/drawing/2014/main" id="{5078A1FC-9298-31B4-758C-0AD72DB7DFA7}"/>
              </a:ext>
            </a:extLst>
          </p:cNvPr>
          <p:cNvSpPr txBox="1"/>
          <p:nvPr/>
        </p:nvSpPr>
        <p:spPr>
          <a:xfrm>
            <a:off x="11214100" y="-59383"/>
            <a:ext cx="977901" cy="461665"/>
          </a:xfrm>
          <a:prstGeom prst="rect">
            <a:avLst/>
          </a:prstGeom>
          <a:noFill/>
        </p:spPr>
        <p:txBody>
          <a:bodyPr wrap="square" rtlCol="0">
            <a:spAutoFit/>
          </a:bodyPr>
          <a:lstStyle/>
          <a:p>
            <a:r>
              <a:rPr lang="fr-FR" sz="2400" b="1" dirty="0"/>
              <a:t>16/19</a:t>
            </a:r>
          </a:p>
        </p:txBody>
      </p:sp>
    </p:spTree>
    <p:extLst>
      <p:ext uri="{BB962C8B-B14F-4D97-AF65-F5344CB8AC3E}">
        <p14:creationId xmlns:p14="http://schemas.microsoft.com/office/powerpoint/2010/main" val="376809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BCB0D-14F9-1A52-24FF-D7069F63FE24}"/>
            </a:ext>
          </a:extLst>
        </p:cNvPr>
        <p:cNvGrpSpPr/>
        <p:nvPr/>
      </p:nvGrpSpPr>
      <p:grpSpPr>
        <a:xfrm>
          <a:off x="0" y="0"/>
          <a:ext cx="0" cy="0"/>
          <a:chOff x="0" y="0"/>
          <a:chExt cx="0" cy="0"/>
        </a:xfrm>
      </p:grpSpPr>
      <p:pic>
        <p:nvPicPr>
          <p:cNvPr id="8" name="Graphique 7" descr="Ampoule et engrenage avec un remplissage uni">
            <a:extLst>
              <a:ext uri="{FF2B5EF4-FFF2-40B4-BE49-F238E27FC236}">
                <a16:creationId xmlns:a16="http://schemas.microsoft.com/office/drawing/2014/main" id="{7B252F7D-D880-2444-156A-8DE96A9F80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523" y="440520"/>
            <a:ext cx="2260760" cy="2260760"/>
          </a:xfrm>
          <a:prstGeom prst="rect">
            <a:avLst/>
          </a:prstGeom>
        </p:spPr>
      </p:pic>
      <p:sp>
        <p:nvSpPr>
          <p:cNvPr id="10" name="ZoneTexte 9">
            <a:extLst>
              <a:ext uri="{FF2B5EF4-FFF2-40B4-BE49-F238E27FC236}">
                <a16:creationId xmlns:a16="http://schemas.microsoft.com/office/drawing/2014/main" id="{79E0C485-BA16-EF1E-939D-FC22BB4B1CE9}"/>
              </a:ext>
            </a:extLst>
          </p:cNvPr>
          <p:cNvSpPr txBox="1"/>
          <p:nvPr/>
        </p:nvSpPr>
        <p:spPr>
          <a:xfrm>
            <a:off x="1033153" y="2928640"/>
            <a:ext cx="8538359" cy="3785652"/>
          </a:xfrm>
          <a:prstGeom prst="rect">
            <a:avLst/>
          </a:prstGeom>
          <a:noFill/>
        </p:spPr>
        <p:txBody>
          <a:bodyPr wrap="square">
            <a:spAutoFit/>
          </a:bodyPr>
          <a:lstStyle/>
          <a:p>
            <a:r>
              <a:rPr lang="fr-FR" sz="4000" dirty="0"/>
              <a:t>La carte représente un potentiel en continu</a:t>
            </a:r>
          </a:p>
          <a:p>
            <a:br>
              <a:rPr lang="fr-FR" sz="4000" dirty="0"/>
            </a:br>
            <a:r>
              <a:rPr lang="fr-FR" sz="4000" dirty="0"/>
              <a:t>Les scénarios permettent de classifier ce potentiel selon des seuils stratégiques</a:t>
            </a:r>
          </a:p>
        </p:txBody>
      </p:sp>
      <p:sp>
        <p:nvSpPr>
          <p:cNvPr id="12" name="ZoneTexte 11">
            <a:extLst>
              <a:ext uri="{FF2B5EF4-FFF2-40B4-BE49-F238E27FC236}">
                <a16:creationId xmlns:a16="http://schemas.microsoft.com/office/drawing/2014/main" id="{C990CD95-356F-1DB7-CDA8-AFC5F03F6AE0}"/>
              </a:ext>
            </a:extLst>
          </p:cNvPr>
          <p:cNvSpPr txBox="1"/>
          <p:nvPr/>
        </p:nvSpPr>
        <p:spPr>
          <a:xfrm>
            <a:off x="2686791" y="974930"/>
            <a:ext cx="5574991" cy="1323439"/>
          </a:xfrm>
          <a:prstGeom prst="rect">
            <a:avLst/>
          </a:prstGeom>
          <a:noFill/>
          <a:ln w="57150">
            <a:solidFill>
              <a:srgbClr val="EEB500"/>
            </a:solidFill>
          </a:ln>
        </p:spPr>
        <p:txBody>
          <a:bodyPr wrap="square">
            <a:spAutoFit/>
          </a:bodyPr>
          <a:lstStyle/>
          <a:p>
            <a:r>
              <a:rPr lang="fr-FR" sz="4000" dirty="0"/>
              <a:t>Ce qu’il faut retenir de l’analyse coût-bénéfice</a:t>
            </a:r>
          </a:p>
        </p:txBody>
      </p:sp>
      <p:pic>
        <p:nvPicPr>
          <p:cNvPr id="14" name="Graphique 13" descr="Badge Tick1 avec un remplissage uni">
            <a:extLst>
              <a:ext uri="{FF2B5EF4-FFF2-40B4-BE49-F238E27FC236}">
                <a16:creationId xmlns:a16="http://schemas.microsoft.com/office/drawing/2014/main" id="{1D25D71A-B37E-D9C0-C948-148CAB1164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3260166"/>
            <a:ext cx="914400" cy="914400"/>
          </a:xfrm>
          <a:prstGeom prst="rect">
            <a:avLst/>
          </a:prstGeom>
        </p:spPr>
      </p:pic>
      <p:pic>
        <p:nvPicPr>
          <p:cNvPr id="15" name="Graphique 14" descr="Badge Tick1 avec un remplissage uni">
            <a:extLst>
              <a:ext uri="{FF2B5EF4-FFF2-40B4-BE49-F238E27FC236}">
                <a16:creationId xmlns:a16="http://schemas.microsoft.com/office/drawing/2014/main" id="{5E5D5250-73A7-37DA-037C-8B3EAE950A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 y="5364001"/>
            <a:ext cx="914400" cy="914400"/>
          </a:xfrm>
          <a:prstGeom prst="rect">
            <a:avLst/>
          </a:prstGeom>
        </p:spPr>
      </p:pic>
      <p:pic>
        <p:nvPicPr>
          <p:cNvPr id="16" name="Image 15" descr="Une image contenant texte, graphisme, carte, art&#10;&#10;Le contenu généré par l’IA peut être incorrect.">
            <a:extLst>
              <a:ext uri="{FF2B5EF4-FFF2-40B4-BE49-F238E27FC236}">
                <a16:creationId xmlns:a16="http://schemas.microsoft.com/office/drawing/2014/main" id="{49EBF3C1-EDA4-C8AE-5DBF-BDE46152DEA9}"/>
              </a:ext>
            </a:extLst>
          </p:cNvPr>
          <p:cNvPicPr>
            <a:picLocks noChangeAspect="1"/>
          </p:cNvPicPr>
          <p:nvPr/>
        </p:nvPicPr>
        <p:blipFill>
          <a:blip r:embed="rId7">
            <a:extLst>
              <a:ext uri="{28A0092B-C50C-407E-A947-70E740481C1C}">
                <a14:useLocalDpi xmlns:a14="http://schemas.microsoft.com/office/drawing/2010/main" val="0"/>
              </a:ext>
            </a:extLst>
          </a:blip>
          <a:srcRect l="66371" t="5001" b="4809"/>
          <a:stretch/>
        </p:blipFill>
        <p:spPr>
          <a:xfrm>
            <a:off x="9690265" y="2247409"/>
            <a:ext cx="1468582" cy="2363182"/>
          </a:xfrm>
          <a:prstGeom prst="rect">
            <a:avLst/>
          </a:prstGeom>
        </p:spPr>
      </p:pic>
      <p:pic>
        <p:nvPicPr>
          <p:cNvPr id="34" name="Image 33" descr="Une image contenant texte, capture d’écran, Police, ligne&#10;&#10;Le contenu généré par l’IA peut être incorrect.">
            <a:extLst>
              <a:ext uri="{FF2B5EF4-FFF2-40B4-BE49-F238E27FC236}">
                <a16:creationId xmlns:a16="http://schemas.microsoft.com/office/drawing/2014/main" id="{2B2D82C2-A4C4-D687-2303-AB912D3623C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782" y="5577277"/>
            <a:ext cx="3736070" cy="1061427"/>
          </a:xfrm>
          <a:prstGeom prst="rect">
            <a:avLst/>
          </a:prstGeom>
        </p:spPr>
      </p:pic>
      <p:sp>
        <p:nvSpPr>
          <p:cNvPr id="41" name="Rectangle 40">
            <a:extLst>
              <a:ext uri="{FF2B5EF4-FFF2-40B4-BE49-F238E27FC236}">
                <a16:creationId xmlns:a16="http://schemas.microsoft.com/office/drawing/2014/main" id="{0FC3F79B-3F0A-49A3-F1DB-5FB040C5082A}"/>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a:t>
            </a:r>
            <a:r>
              <a:rPr lang="fr-FR" sz="2400" b="1" dirty="0">
                <a:solidFill>
                  <a:schemeClr val="tx1"/>
                </a:solidFill>
              </a:rPr>
              <a:t>Méthodes</a:t>
            </a:r>
            <a:r>
              <a:rPr lang="fr-FR" sz="2400" b="1" dirty="0">
                <a:solidFill>
                  <a:schemeClr val="bg2">
                    <a:lumMod val="90000"/>
                  </a:schemeClr>
                </a:solidFill>
              </a:rPr>
              <a:t> – Résultats</a:t>
            </a:r>
          </a:p>
        </p:txBody>
      </p:sp>
      <p:sp>
        <p:nvSpPr>
          <p:cNvPr id="42" name="ZoneTexte 41">
            <a:extLst>
              <a:ext uri="{FF2B5EF4-FFF2-40B4-BE49-F238E27FC236}">
                <a16:creationId xmlns:a16="http://schemas.microsoft.com/office/drawing/2014/main" id="{A631B624-A873-8FAF-5DF9-DE48E67CBCFA}"/>
              </a:ext>
            </a:extLst>
          </p:cNvPr>
          <p:cNvSpPr txBox="1"/>
          <p:nvPr/>
        </p:nvSpPr>
        <p:spPr>
          <a:xfrm>
            <a:off x="11214100" y="-59383"/>
            <a:ext cx="977901" cy="461665"/>
          </a:xfrm>
          <a:prstGeom prst="rect">
            <a:avLst/>
          </a:prstGeom>
          <a:noFill/>
        </p:spPr>
        <p:txBody>
          <a:bodyPr wrap="square" rtlCol="0">
            <a:spAutoFit/>
          </a:bodyPr>
          <a:lstStyle/>
          <a:p>
            <a:r>
              <a:rPr lang="fr-FR" sz="2400" b="1" dirty="0"/>
              <a:t>17/19</a:t>
            </a:r>
          </a:p>
        </p:txBody>
      </p:sp>
    </p:spTree>
    <p:extLst>
      <p:ext uri="{BB962C8B-B14F-4D97-AF65-F5344CB8AC3E}">
        <p14:creationId xmlns:p14="http://schemas.microsoft.com/office/powerpoint/2010/main" val="3180805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2DED1-CB54-8C15-DDC1-C1D22EC34912}"/>
            </a:ext>
          </a:extLst>
        </p:cNvPr>
        <p:cNvGrpSpPr/>
        <p:nvPr/>
      </p:nvGrpSpPr>
      <p:grpSpPr>
        <a:xfrm>
          <a:off x="0" y="0"/>
          <a:ext cx="0" cy="0"/>
          <a:chOff x="0" y="0"/>
          <a:chExt cx="0" cy="0"/>
        </a:xfrm>
      </p:grpSpPr>
      <p:pic>
        <p:nvPicPr>
          <p:cNvPr id="33" name="Image 32" descr="Une image contenant texte, capture d’écran, ligne, Police&#10;&#10;Le contenu généré par l’IA peut être incorrect.">
            <a:extLst>
              <a:ext uri="{FF2B5EF4-FFF2-40B4-BE49-F238E27FC236}">
                <a16:creationId xmlns:a16="http://schemas.microsoft.com/office/drawing/2014/main" id="{39B8BE3C-0418-0B21-C57B-8EE368DD4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844" y="993938"/>
            <a:ext cx="5738156" cy="1654360"/>
          </a:xfrm>
          <a:prstGeom prst="rect">
            <a:avLst/>
          </a:prstGeom>
        </p:spPr>
      </p:pic>
      <p:pic>
        <p:nvPicPr>
          <p:cNvPr id="21506" name="Picture 2" descr="Image chargée">
            <a:extLst>
              <a:ext uri="{FF2B5EF4-FFF2-40B4-BE49-F238E27FC236}">
                <a16:creationId xmlns:a16="http://schemas.microsoft.com/office/drawing/2014/main" id="{D39254A4-89DB-53E1-69FB-F0379F4390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646" t="8359" r="40521" b="8154"/>
          <a:stretch/>
        </p:blipFill>
        <p:spPr bwMode="auto">
          <a:xfrm>
            <a:off x="0" y="1098686"/>
            <a:ext cx="3509360" cy="5759313"/>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e 56">
            <a:extLst>
              <a:ext uri="{FF2B5EF4-FFF2-40B4-BE49-F238E27FC236}">
                <a16:creationId xmlns:a16="http://schemas.microsoft.com/office/drawing/2014/main" id="{012C341C-4C6E-2E2E-FA09-DEBD541DC3A7}"/>
              </a:ext>
            </a:extLst>
          </p:cNvPr>
          <p:cNvGrpSpPr/>
          <p:nvPr/>
        </p:nvGrpSpPr>
        <p:grpSpPr>
          <a:xfrm>
            <a:off x="4300036" y="3119154"/>
            <a:ext cx="5631364" cy="3474303"/>
            <a:chOff x="6560636" y="2661954"/>
            <a:chExt cx="5631364" cy="3474303"/>
          </a:xfrm>
        </p:grpSpPr>
        <p:sp>
          <p:nvSpPr>
            <p:cNvPr id="42" name="ZoneTexte 41">
              <a:extLst>
                <a:ext uri="{FF2B5EF4-FFF2-40B4-BE49-F238E27FC236}">
                  <a16:creationId xmlns:a16="http://schemas.microsoft.com/office/drawing/2014/main" id="{0B56882D-C703-F5DB-6787-768F95E0BDB0}"/>
                </a:ext>
              </a:extLst>
            </p:cNvPr>
            <p:cNvSpPr txBox="1"/>
            <p:nvPr/>
          </p:nvSpPr>
          <p:spPr>
            <a:xfrm>
              <a:off x="6560636" y="2795265"/>
              <a:ext cx="754564" cy="360680"/>
            </a:xfrm>
            <a:prstGeom prst="rect">
              <a:avLst/>
            </a:prstGeom>
            <a:solidFill>
              <a:srgbClr val="D73027"/>
            </a:solidFill>
            <a:ln>
              <a:solidFill>
                <a:srgbClr val="D73027"/>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3" name="ZoneTexte 42">
              <a:extLst>
                <a:ext uri="{FF2B5EF4-FFF2-40B4-BE49-F238E27FC236}">
                  <a16:creationId xmlns:a16="http://schemas.microsoft.com/office/drawing/2014/main" id="{21ADE626-732E-27DE-1D84-1F9BA21BC913}"/>
                </a:ext>
              </a:extLst>
            </p:cNvPr>
            <p:cNvSpPr txBox="1"/>
            <p:nvPr/>
          </p:nvSpPr>
          <p:spPr>
            <a:xfrm>
              <a:off x="6560636" y="3723640"/>
              <a:ext cx="754564" cy="360680"/>
            </a:xfrm>
            <a:prstGeom prst="rect">
              <a:avLst/>
            </a:prstGeom>
            <a:solidFill>
              <a:srgbClr val="F79E74"/>
            </a:solidFill>
            <a:ln>
              <a:solidFill>
                <a:srgbClr val="F79E74"/>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4" name="ZoneTexte 43">
              <a:extLst>
                <a:ext uri="{FF2B5EF4-FFF2-40B4-BE49-F238E27FC236}">
                  <a16:creationId xmlns:a16="http://schemas.microsoft.com/office/drawing/2014/main" id="{561A37A9-FE65-B8B8-6866-9FB33F4C7E35}"/>
                </a:ext>
              </a:extLst>
            </p:cNvPr>
            <p:cNvSpPr txBox="1"/>
            <p:nvPr/>
          </p:nvSpPr>
          <p:spPr>
            <a:xfrm>
              <a:off x="6560636" y="4652015"/>
              <a:ext cx="754564" cy="360680"/>
            </a:xfrm>
            <a:prstGeom prst="rect">
              <a:avLst/>
            </a:prstGeom>
            <a:solidFill>
              <a:srgbClr val="91BFDB"/>
            </a:solidFill>
            <a:ln>
              <a:solidFill>
                <a:srgbClr val="91BFD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5" name="ZoneTexte 44">
              <a:extLst>
                <a:ext uri="{FF2B5EF4-FFF2-40B4-BE49-F238E27FC236}">
                  <a16:creationId xmlns:a16="http://schemas.microsoft.com/office/drawing/2014/main" id="{D629237C-2CAC-5A6C-D237-9CC079C1CD66}"/>
                </a:ext>
              </a:extLst>
            </p:cNvPr>
            <p:cNvSpPr txBox="1"/>
            <p:nvPr/>
          </p:nvSpPr>
          <p:spPr>
            <a:xfrm>
              <a:off x="6560636" y="5601974"/>
              <a:ext cx="754564" cy="360680"/>
            </a:xfrm>
            <a:prstGeom prst="rect">
              <a:avLst/>
            </a:prstGeom>
            <a:solidFill>
              <a:srgbClr val="E0E0E0"/>
            </a:solidFill>
            <a:ln>
              <a:solidFill>
                <a:srgbClr val="E0E0E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fr-FR" dirty="0"/>
            </a:p>
          </p:txBody>
        </p:sp>
        <p:sp>
          <p:nvSpPr>
            <p:cNvPr id="47" name="ZoneTexte 46">
              <a:extLst>
                <a:ext uri="{FF2B5EF4-FFF2-40B4-BE49-F238E27FC236}">
                  <a16:creationId xmlns:a16="http://schemas.microsoft.com/office/drawing/2014/main" id="{94B7CB65-7387-D0E8-938A-298F9A7CDBEC}"/>
                </a:ext>
              </a:extLst>
            </p:cNvPr>
            <p:cNvSpPr txBox="1"/>
            <p:nvPr/>
          </p:nvSpPr>
          <p:spPr>
            <a:xfrm>
              <a:off x="7451270" y="2661954"/>
              <a:ext cx="4740730" cy="707886"/>
            </a:xfrm>
            <a:prstGeom prst="rect">
              <a:avLst/>
            </a:prstGeom>
            <a:noFill/>
          </p:spPr>
          <p:txBody>
            <a:bodyPr wrap="square">
              <a:spAutoFit/>
            </a:bodyPr>
            <a:lstStyle/>
            <a:p>
              <a:pPr algn="l"/>
              <a:r>
                <a:rPr lang="fr-FR" sz="2000" dirty="0"/>
                <a:t>Bon habitat / Bon potentiel de vent </a:t>
              </a:r>
            </a:p>
            <a:p>
              <a:pPr algn="l"/>
              <a:r>
                <a:rPr lang="fr-FR" sz="2000" dirty="0"/>
                <a:t>= 17%</a:t>
              </a:r>
            </a:p>
          </p:txBody>
        </p:sp>
        <p:sp>
          <p:nvSpPr>
            <p:cNvPr id="49" name="ZoneTexte 48">
              <a:extLst>
                <a:ext uri="{FF2B5EF4-FFF2-40B4-BE49-F238E27FC236}">
                  <a16:creationId xmlns:a16="http://schemas.microsoft.com/office/drawing/2014/main" id="{9D08C878-6A3F-4369-2DF3-C767EE570F84}"/>
                </a:ext>
              </a:extLst>
            </p:cNvPr>
            <p:cNvSpPr txBox="1"/>
            <p:nvPr/>
          </p:nvSpPr>
          <p:spPr>
            <a:xfrm>
              <a:off x="7451270" y="3594129"/>
              <a:ext cx="4740729" cy="707886"/>
            </a:xfrm>
            <a:prstGeom prst="rect">
              <a:avLst/>
            </a:prstGeom>
            <a:noFill/>
          </p:spPr>
          <p:txBody>
            <a:bodyPr wrap="square">
              <a:spAutoFit/>
            </a:bodyPr>
            <a:lstStyle/>
            <a:p>
              <a:pPr algn="l"/>
              <a:r>
                <a:rPr lang="fr-FR" sz="2000" dirty="0"/>
                <a:t>Bon habitat / Mauvais potentiel de vent </a:t>
              </a:r>
            </a:p>
            <a:p>
              <a:pPr algn="l"/>
              <a:r>
                <a:rPr lang="fr-FR" sz="2000" dirty="0"/>
                <a:t>= 3%</a:t>
              </a:r>
            </a:p>
          </p:txBody>
        </p:sp>
        <p:sp>
          <p:nvSpPr>
            <p:cNvPr id="51" name="ZoneTexte 50">
              <a:extLst>
                <a:ext uri="{FF2B5EF4-FFF2-40B4-BE49-F238E27FC236}">
                  <a16:creationId xmlns:a16="http://schemas.microsoft.com/office/drawing/2014/main" id="{D7CAF39F-489B-738D-B98B-BCBBE59A0C21}"/>
                </a:ext>
              </a:extLst>
            </p:cNvPr>
            <p:cNvSpPr txBox="1"/>
            <p:nvPr/>
          </p:nvSpPr>
          <p:spPr>
            <a:xfrm>
              <a:off x="7451271" y="4579682"/>
              <a:ext cx="4740728" cy="707886"/>
            </a:xfrm>
            <a:prstGeom prst="rect">
              <a:avLst/>
            </a:prstGeom>
            <a:noFill/>
          </p:spPr>
          <p:txBody>
            <a:bodyPr wrap="square">
              <a:spAutoFit/>
            </a:bodyPr>
            <a:lstStyle/>
            <a:p>
              <a:pPr algn="l"/>
              <a:r>
                <a:rPr lang="fr-FR" sz="2000" dirty="0"/>
                <a:t>Mauvais habitat / Bon potentiel de vent</a:t>
              </a:r>
            </a:p>
            <a:p>
              <a:pPr algn="l"/>
              <a:r>
                <a:rPr lang="fr-FR" sz="2000" dirty="0"/>
                <a:t>= 33%</a:t>
              </a:r>
            </a:p>
          </p:txBody>
        </p:sp>
        <p:sp>
          <p:nvSpPr>
            <p:cNvPr id="53" name="ZoneTexte 52">
              <a:extLst>
                <a:ext uri="{FF2B5EF4-FFF2-40B4-BE49-F238E27FC236}">
                  <a16:creationId xmlns:a16="http://schemas.microsoft.com/office/drawing/2014/main" id="{C2621F04-D2FE-56DD-BDB8-F5B35F186423}"/>
                </a:ext>
              </a:extLst>
            </p:cNvPr>
            <p:cNvSpPr txBox="1"/>
            <p:nvPr/>
          </p:nvSpPr>
          <p:spPr>
            <a:xfrm>
              <a:off x="7451271" y="5428371"/>
              <a:ext cx="4562929" cy="707886"/>
            </a:xfrm>
            <a:prstGeom prst="rect">
              <a:avLst/>
            </a:prstGeom>
            <a:noFill/>
          </p:spPr>
          <p:txBody>
            <a:bodyPr wrap="square">
              <a:spAutoFit/>
            </a:bodyPr>
            <a:lstStyle/>
            <a:p>
              <a:pPr algn="l"/>
              <a:r>
                <a:rPr lang="fr-FR" sz="2000" dirty="0"/>
                <a:t>Mauvais habitat / Mauvais potentiel de vent = 47%</a:t>
              </a:r>
            </a:p>
          </p:txBody>
        </p:sp>
      </p:grpSp>
      <p:sp>
        <p:nvSpPr>
          <p:cNvPr id="56" name="ZoneTexte 55">
            <a:extLst>
              <a:ext uri="{FF2B5EF4-FFF2-40B4-BE49-F238E27FC236}">
                <a16:creationId xmlns:a16="http://schemas.microsoft.com/office/drawing/2014/main" id="{27A59F8D-5CF1-587F-0682-B177AFDFC6AC}"/>
              </a:ext>
            </a:extLst>
          </p:cNvPr>
          <p:cNvSpPr txBox="1"/>
          <p:nvPr/>
        </p:nvSpPr>
        <p:spPr>
          <a:xfrm>
            <a:off x="0" y="375929"/>
            <a:ext cx="12192000" cy="52322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800" dirty="0">
                <a:solidFill>
                  <a:schemeClr val="dk1"/>
                </a:solidFill>
              </a:rPr>
              <a:t>Exemple d’application à un scenario vraisemblable</a:t>
            </a:r>
            <a:endParaRPr lang="fr-FR" sz="2550" dirty="0">
              <a:solidFill>
                <a:schemeClr val="dk1"/>
              </a:solidFill>
            </a:endParaRPr>
          </a:p>
        </p:txBody>
      </p:sp>
      <p:sp>
        <p:nvSpPr>
          <p:cNvPr id="58" name="Rectangle 57">
            <a:extLst>
              <a:ext uri="{FF2B5EF4-FFF2-40B4-BE49-F238E27FC236}">
                <a16:creationId xmlns:a16="http://schemas.microsoft.com/office/drawing/2014/main" id="{2A78D639-3E29-BE77-83BC-0458E614AA5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bg2">
                    <a:lumMod val="90000"/>
                  </a:schemeClr>
                </a:solidFill>
              </a:rPr>
              <a:t>(Q2) Zonage optimal : Méthodes – </a:t>
            </a:r>
            <a:r>
              <a:rPr lang="fr-FR" sz="2400" b="1" dirty="0">
                <a:solidFill>
                  <a:schemeClr val="tx1"/>
                </a:solidFill>
              </a:rPr>
              <a:t>Résultats</a:t>
            </a:r>
          </a:p>
        </p:txBody>
      </p:sp>
      <p:sp>
        <p:nvSpPr>
          <p:cNvPr id="59" name="ZoneTexte 58">
            <a:extLst>
              <a:ext uri="{FF2B5EF4-FFF2-40B4-BE49-F238E27FC236}">
                <a16:creationId xmlns:a16="http://schemas.microsoft.com/office/drawing/2014/main" id="{81AA9ECD-9F06-AE23-1455-636553C8AAA8}"/>
              </a:ext>
            </a:extLst>
          </p:cNvPr>
          <p:cNvSpPr txBox="1"/>
          <p:nvPr/>
        </p:nvSpPr>
        <p:spPr>
          <a:xfrm>
            <a:off x="11214100" y="-59383"/>
            <a:ext cx="977901" cy="461665"/>
          </a:xfrm>
          <a:prstGeom prst="rect">
            <a:avLst/>
          </a:prstGeom>
          <a:noFill/>
        </p:spPr>
        <p:txBody>
          <a:bodyPr wrap="square" rtlCol="0">
            <a:spAutoFit/>
          </a:bodyPr>
          <a:lstStyle/>
          <a:p>
            <a:r>
              <a:rPr lang="fr-FR" sz="2400" b="1" dirty="0"/>
              <a:t>18/19</a:t>
            </a:r>
          </a:p>
        </p:txBody>
      </p:sp>
    </p:spTree>
    <p:extLst>
      <p:ext uri="{BB962C8B-B14F-4D97-AF65-F5344CB8AC3E}">
        <p14:creationId xmlns:p14="http://schemas.microsoft.com/office/powerpoint/2010/main" val="15512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grpSp>
        <p:nvGrpSpPr>
          <p:cNvPr id="4" name="Groupe 3">
            <a:extLst>
              <a:ext uri="{FF2B5EF4-FFF2-40B4-BE49-F238E27FC236}">
                <a16:creationId xmlns:a16="http://schemas.microsoft.com/office/drawing/2014/main" id="{DE1C0F9B-B0B1-9109-45BD-40213A66B0B5}"/>
              </a:ext>
            </a:extLst>
          </p:cNvPr>
          <p:cNvGrpSpPr/>
          <p:nvPr/>
        </p:nvGrpSpPr>
        <p:grpSpPr>
          <a:xfrm>
            <a:off x="0" y="-59383"/>
            <a:ext cx="12192001" cy="461665"/>
            <a:chOff x="0" y="-59383"/>
            <a:chExt cx="12192001" cy="461665"/>
          </a:xfrm>
        </p:grpSpPr>
        <p:sp>
          <p:nvSpPr>
            <p:cNvPr id="6" name="Rectangle 5">
              <a:extLst>
                <a:ext uri="{FF2B5EF4-FFF2-40B4-BE49-F238E27FC236}">
                  <a16:creationId xmlns:a16="http://schemas.microsoft.com/office/drawing/2014/main" id="{F8F05C0B-E9BA-2C05-FE8A-F2FEBA823AE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7" name="ZoneTexte 6">
              <a:extLst>
                <a:ext uri="{FF2B5EF4-FFF2-40B4-BE49-F238E27FC236}">
                  <a16:creationId xmlns:a16="http://schemas.microsoft.com/office/drawing/2014/main" id="{4D17621B-0EE8-1EAE-D2D1-8DB4BDB447DE}"/>
                </a:ext>
              </a:extLst>
            </p:cNvPr>
            <p:cNvSpPr txBox="1"/>
            <p:nvPr/>
          </p:nvSpPr>
          <p:spPr>
            <a:xfrm>
              <a:off x="11391901" y="-59383"/>
              <a:ext cx="800100" cy="461665"/>
            </a:xfrm>
            <a:prstGeom prst="rect">
              <a:avLst/>
            </a:prstGeom>
            <a:noFill/>
          </p:spPr>
          <p:txBody>
            <a:bodyPr wrap="square" rtlCol="0">
              <a:spAutoFit/>
            </a:bodyPr>
            <a:lstStyle/>
            <a:p>
              <a:r>
                <a:rPr lang="fr-FR" sz="2400" b="1" dirty="0"/>
                <a:t>1/19</a:t>
              </a:r>
            </a:p>
          </p:txBody>
        </p:sp>
      </p:grpSp>
      <p:grpSp>
        <p:nvGrpSpPr>
          <p:cNvPr id="17" name="Groupe 16">
            <a:extLst>
              <a:ext uri="{FF2B5EF4-FFF2-40B4-BE49-F238E27FC236}">
                <a16:creationId xmlns:a16="http://schemas.microsoft.com/office/drawing/2014/main" id="{2743959A-727D-EE91-F57A-3D7D0A4FB9E7}"/>
              </a:ext>
            </a:extLst>
          </p:cNvPr>
          <p:cNvGrpSpPr/>
          <p:nvPr/>
        </p:nvGrpSpPr>
        <p:grpSpPr>
          <a:xfrm>
            <a:off x="1289957" y="1270729"/>
            <a:ext cx="9612085" cy="5075130"/>
            <a:chOff x="1289957" y="1588120"/>
            <a:chExt cx="9612085" cy="5075130"/>
          </a:xfrm>
        </p:grpSpPr>
        <p:grpSp>
          <p:nvGrpSpPr>
            <p:cNvPr id="10" name="Groupe 9">
              <a:extLst>
                <a:ext uri="{FF2B5EF4-FFF2-40B4-BE49-F238E27FC236}">
                  <a16:creationId xmlns:a16="http://schemas.microsoft.com/office/drawing/2014/main" id="{5305F808-DD7C-43B6-DE5B-73F7132792C4}"/>
                </a:ext>
              </a:extLst>
            </p:cNvPr>
            <p:cNvGrpSpPr/>
            <p:nvPr/>
          </p:nvGrpSpPr>
          <p:grpSpPr>
            <a:xfrm>
              <a:off x="1289957" y="1588120"/>
              <a:ext cx="9612085" cy="5075130"/>
              <a:chOff x="413658" y="789214"/>
              <a:chExt cx="9612085" cy="5075130"/>
            </a:xfrm>
          </p:grpSpPr>
          <p:pic>
            <p:nvPicPr>
              <p:cNvPr id="11" name="Picture 2">
                <a:extLst>
                  <a:ext uri="{FF2B5EF4-FFF2-40B4-BE49-F238E27FC236}">
                    <a16:creationId xmlns:a16="http://schemas.microsoft.com/office/drawing/2014/main" id="{BFAC6EE2-34DE-4A92-D000-75136027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658" y="789214"/>
                <a:ext cx="9612085" cy="507513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81589598-33B7-1B6D-88D5-FF071775F398}"/>
                  </a:ext>
                </a:extLst>
              </p:cNvPr>
              <p:cNvPicPr>
                <a:picLocks noChangeAspect="1"/>
              </p:cNvPicPr>
              <p:nvPr/>
            </p:nvPicPr>
            <p:blipFill>
              <a:blip r:embed="rId4">
                <a:extLst>
                  <a:ext uri="{28A0092B-C50C-407E-A947-70E740481C1C}">
                    <a14:useLocalDpi xmlns:a14="http://schemas.microsoft.com/office/drawing/2010/main" val="0"/>
                  </a:ext>
                </a:extLst>
              </a:blip>
              <a:srcRect t="18036" r="3221" b="18350"/>
              <a:stretch/>
            </p:blipFill>
            <p:spPr>
              <a:xfrm>
                <a:off x="7195457" y="5265233"/>
                <a:ext cx="2830286" cy="599111"/>
              </a:xfrm>
              <a:prstGeom prst="rect">
                <a:avLst/>
              </a:prstGeom>
            </p:spPr>
          </p:pic>
        </p:grpSp>
        <p:pic>
          <p:nvPicPr>
            <p:cNvPr id="14" name="Image 13">
              <a:extLst>
                <a:ext uri="{FF2B5EF4-FFF2-40B4-BE49-F238E27FC236}">
                  <a16:creationId xmlns:a16="http://schemas.microsoft.com/office/drawing/2014/main" id="{30C94BEE-ED57-A666-4DD1-53052937B19F}"/>
                </a:ext>
              </a:extLst>
            </p:cNvPr>
            <p:cNvPicPr>
              <a:picLocks noChangeAspect="1"/>
            </p:cNvPicPr>
            <p:nvPr/>
          </p:nvPicPr>
          <p:blipFill>
            <a:blip r:embed="rId5">
              <a:extLst>
                <a:ext uri="{28A0092B-C50C-407E-A947-70E740481C1C}">
                  <a14:useLocalDpi xmlns:a14="http://schemas.microsoft.com/office/drawing/2010/main" val="0"/>
                </a:ext>
              </a:extLst>
            </a:blip>
            <a:srcRect l="7674" t="34980" r="44146" b="17779"/>
            <a:stretch/>
          </p:blipFill>
          <p:spPr>
            <a:xfrm>
              <a:off x="8071756" y="1588120"/>
              <a:ext cx="1567543" cy="283029"/>
            </a:xfrm>
            <a:prstGeom prst="rect">
              <a:avLst/>
            </a:prstGeom>
          </p:spPr>
        </p:pic>
      </p:grpSp>
      <p:sp>
        <p:nvSpPr>
          <p:cNvPr id="16" name="ZoneTexte 15">
            <a:extLst>
              <a:ext uri="{FF2B5EF4-FFF2-40B4-BE49-F238E27FC236}">
                <a16:creationId xmlns:a16="http://schemas.microsoft.com/office/drawing/2014/main" id="{65104F7C-8435-2091-7BFE-4FBE1848AA98}"/>
              </a:ext>
            </a:extLst>
          </p:cNvPr>
          <p:cNvSpPr txBox="1"/>
          <p:nvPr/>
        </p:nvSpPr>
        <p:spPr>
          <a:xfrm>
            <a:off x="2541288" y="545204"/>
            <a:ext cx="7109421" cy="523220"/>
          </a:xfrm>
          <a:prstGeom prst="rect">
            <a:avLst/>
          </a:prstGeom>
          <a:noFill/>
        </p:spPr>
        <p:txBody>
          <a:bodyPr wrap="square">
            <a:spAutoFit/>
          </a:bodyPr>
          <a:lstStyle/>
          <a:p>
            <a:r>
              <a:rPr lang="fr-FR" sz="2800" dirty="0"/>
              <a:t>[CO₂]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enregistrées de 1974 à aujourd'hui</a:t>
            </a:r>
          </a:p>
        </p:txBody>
      </p:sp>
    </p:spTree>
    <p:extLst>
      <p:ext uri="{BB962C8B-B14F-4D97-AF65-F5344CB8AC3E}">
        <p14:creationId xmlns:p14="http://schemas.microsoft.com/office/powerpoint/2010/main" val="3773571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371C0-4FD6-EDF9-2256-64C8BC97A927}"/>
            </a:ext>
          </a:extLst>
        </p:cNvPr>
        <p:cNvGrpSpPr/>
        <p:nvPr/>
      </p:nvGrpSpPr>
      <p:grpSpPr>
        <a:xfrm>
          <a:off x="0" y="0"/>
          <a:ext cx="0" cy="0"/>
          <a:chOff x="0" y="0"/>
          <a:chExt cx="0" cy="0"/>
        </a:xfrm>
      </p:grpSpPr>
      <p:pic>
        <p:nvPicPr>
          <p:cNvPr id="31" name="Image 30" descr="Une image contenant texte, diagramme, Tracé, origami&#10;&#10;Le contenu généré par l’IA peut être incorrect.">
            <a:extLst>
              <a:ext uri="{FF2B5EF4-FFF2-40B4-BE49-F238E27FC236}">
                <a16:creationId xmlns:a16="http://schemas.microsoft.com/office/drawing/2014/main" id="{84AFF26B-B627-5937-D5B9-1F5513497D65}"/>
              </a:ext>
            </a:extLst>
          </p:cNvPr>
          <p:cNvPicPr>
            <a:picLocks noChangeAspect="1"/>
          </p:cNvPicPr>
          <p:nvPr/>
        </p:nvPicPr>
        <p:blipFill>
          <a:blip r:embed="rId3">
            <a:extLst>
              <a:ext uri="{28A0092B-C50C-407E-A947-70E740481C1C}">
                <a14:useLocalDpi xmlns:a14="http://schemas.microsoft.com/office/drawing/2010/main" val="0"/>
              </a:ext>
            </a:extLst>
          </a:blip>
          <a:srcRect l="28723" t="38268" r="32044" b="43203"/>
          <a:stretch/>
        </p:blipFill>
        <p:spPr>
          <a:xfrm>
            <a:off x="96982" y="4026899"/>
            <a:ext cx="2419389" cy="761699"/>
          </a:xfrm>
          <a:prstGeom prst="rect">
            <a:avLst/>
          </a:prstGeom>
        </p:spPr>
      </p:pic>
      <p:sp>
        <p:nvSpPr>
          <p:cNvPr id="3" name="ZoneTexte 2">
            <a:extLst>
              <a:ext uri="{FF2B5EF4-FFF2-40B4-BE49-F238E27FC236}">
                <a16:creationId xmlns:a16="http://schemas.microsoft.com/office/drawing/2014/main" id="{B9CF11EE-B3C6-4E7B-5867-099F38B01B26}"/>
              </a:ext>
            </a:extLst>
          </p:cNvPr>
          <p:cNvSpPr txBox="1"/>
          <p:nvPr/>
        </p:nvSpPr>
        <p:spPr>
          <a:xfrm>
            <a:off x="1937657" y="5280789"/>
            <a:ext cx="10103921" cy="1292662"/>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algn="just"/>
            <a:r>
              <a:rPr lang="fr-FR" sz="2600" dirty="0"/>
              <a:t>Une planification stratégique des parcs éoliens, privilégiant les zones dépourvues d’habitat de qualité pour la Grive de </a:t>
            </a:r>
            <a:r>
              <a:rPr lang="fr-FR" sz="2600" dirty="0" err="1"/>
              <a:t>Bicknell</a:t>
            </a:r>
            <a:r>
              <a:rPr lang="fr-FR" sz="2600" dirty="0"/>
              <a:t>, est possible pour concilier transition énergétique et conservation !</a:t>
            </a:r>
          </a:p>
        </p:txBody>
      </p:sp>
      <p:pic>
        <p:nvPicPr>
          <p:cNvPr id="11270" name="Picture 6" descr="8 900+ Bonne Nouvelle Stock Illustrations, graphiques vectoriels libre de  droits et Clip Art - iStock | Joie, Surprise, Bonheur">
            <a:extLst>
              <a:ext uri="{FF2B5EF4-FFF2-40B4-BE49-F238E27FC236}">
                <a16:creationId xmlns:a16="http://schemas.microsoft.com/office/drawing/2014/main" id="{0B2D4563-50A3-92D0-BCAB-6236A9E787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94" t="12208" r="12275" b="15382"/>
          <a:stretch/>
        </p:blipFill>
        <p:spPr bwMode="auto">
          <a:xfrm>
            <a:off x="0" y="5018726"/>
            <a:ext cx="1810988" cy="1795254"/>
          </a:xfrm>
          <a:prstGeom prst="rect">
            <a:avLst/>
          </a:prstGeom>
          <a:noFill/>
          <a:extLst>
            <a:ext uri="{909E8E84-426E-40DD-AFC4-6F175D3DCCD1}">
              <a14:hiddenFill xmlns:a14="http://schemas.microsoft.com/office/drawing/2010/main">
                <a:solidFill>
                  <a:srgbClr val="FFFFFF"/>
                </a:solidFill>
              </a14:hiddenFill>
            </a:ext>
          </a:extLst>
        </p:spPr>
      </p:pic>
      <p:sp>
        <p:nvSpPr>
          <p:cNvPr id="9" name="Forme libre : forme 8">
            <a:extLst>
              <a:ext uri="{FF2B5EF4-FFF2-40B4-BE49-F238E27FC236}">
                <a16:creationId xmlns:a16="http://schemas.microsoft.com/office/drawing/2014/main" id="{5A5B05AA-D2DA-6AC6-DA80-95BAE86F83BF}"/>
              </a:ext>
            </a:extLst>
          </p:cNvPr>
          <p:cNvSpPr/>
          <p:nvPr/>
        </p:nvSpPr>
        <p:spPr>
          <a:xfrm>
            <a:off x="166255" y="512015"/>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039941" bIns="104106" numCol="1" spcCol="1270" anchor="ctr" anchorCtr="0">
            <a:noAutofit/>
          </a:bodyPr>
          <a:lstStyle/>
          <a:p>
            <a:pPr defTabSz="933450">
              <a:lnSpc>
                <a:spcPct val="90000"/>
              </a:lnSpc>
              <a:spcBef>
                <a:spcPct val="0"/>
              </a:spcBef>
              <a:spcAft>
                <a:spcPct val="35000"/>
              </a:spcAft>
            </a:pPr>
            <a:r>
              <a:rPr lang="fr-FR" sz="2600" kern="1200" dirty="0"/>
              <a:t>Transition énergétique &amp; </a:t>
            </a:r>
            <a:r>
              <a:rPr lang="fr-FR" sz="2600" dirty="0"/>
              <a:t>Erosion de la biodiversité</a:t>
            </a:r>
          </a:p>
        </p:txBody>
      </p:sp>
      <p:sp>
        <p:nvSpPr>
          <p:cNvPr id="10" name="Forme libre : forme 9">
            <a:extLst>
              <a:ext uri="{FF2B5EF4-FFF2-40B4-BE49-F238E27FC236}">
                <a16:creationId xmlns:a16="http://schemas.microsoft.com/office/drawing/2014/main" id="{18F07C34-EC5E-67EF-4C59-516427727FD9}"/>
              </a:ext>
            </a:extLst>
          </p:cNvPr>
          <p:cNvSpPr/>
          <p:nvPr/>
        </p:nvSpPr>
        <p:spPr>
          <a:xfrm>
            <a:off x="849086" y="1448992"/>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dirty="0"/>
              <a:t>Le développement du renouvelable ne doit pas se faire au détriment de la biodiversité</a:t>
            </a:r>
            <a:endParaRPr lang="fr-FR" sz="2600" kern="1200" dirty="0"/>
          </a:p>
        </p:txBody>
      </p:sp>
      <p:sp>
        <p:nvSpPr>
          <p:cNvPr id="11" name="Forme libre : forme 10">
            <a:extLst>
              <a:ext uri="{FF2B5EF4-FFF2-40B4-BE49-F238E27FC236}">
                <a16:creationId xmlns:a16="http://schemas.microsoft.com/office/drawing/2014/main" id="{E824888D-8ABA-707C-4136-6AE5A5802F77}"/>
              </a:ext>
            </a:extLst>
          </p:cNvPr>
          <p:cNvSpPr/>
          <p:nvPr/>
        </p:nvSpPr>
        <p:spPr>
          <a:xfrm>
            <a:off x="1531917" y="2385970"/>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Modèle de prédiction d’habitat de la Grive de </a:t>
            </a:r>
            <a:r>
              <a:rPr lang="fr-FR" sz="2600" kern="1200" dirty="0" err="1"/>
              <a:t>Bicknell</a:t>
            </a:r>
            <a:r>
              <a:rPr lang="fr-FR" sz="2600" kern="1200" dirty="0"/>
              <a:t> (Tremblay </a:t>
            </a:r>
            <a:r>
              <a:rPr lang="fr-FR" sz="2600" i="1" kern="1200" dirty="0"/>
              <a:t>et al.</a:t>
            </a:r>
            <a:r>
              <a:rPr lang="fr-FR" sz="2600" kern="1200" dirty="0"/>
              <a:t> 2025)</a:t>
            </a:r>
          </a:p>
        </p:txBody>
      </p:sp>
      <p:sp>
        <p:nvSpPr>
          <p:cNvPr id="12" name="Forme libre : forme 11">
            <a:extLst>
              <a:ext uri="{FF2B5EF4-FFF2-40B4-BE49-F238E27FC236}">
                <a16:creationId xmlns:a16="http://schemas.microsoft.com/office/drawing/2014/main" id="{A8E703A7-6245-1ACA-5051-D1D8549F6974}"/>
              </a:ext>
            </a:extLst>
          </p:cNvPr>
          <p:cNvSpPr/>
          <p:nvPr/>
        </p:nvSpPr>
        <p:spPr>
          <a:xfrm>
            <a:off x="2214748" y="3322948"/>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Quantifier les impacts du développement éolien déjà existant</a:t>
            </a:r>
          </a:p>
        </p:txBody>
      </p:sp>
      <p:sp>
        <p:nvSpPr>
          <p:cNvPr id="13" name="Forme libre : forme 12">
            <a:extLst>
              <a:ext uri="{FF2B5EF4-FFF2-40B4-BE49-F238E27FC236}">
                <a16:creationId xmlns:a16="http://schemas.microsoft.com/office/drawing/2014/main" id="{AE0A5E3D-02DB-BE2C-BC8C-F59CC9E6A1DF}"/>
              </a:ext>
            </a:extLst>
          </p:cNvPr>
          <p:cNvSpPr/>
          <p:nvPr/>
        </p:nvSpPr>
        <p:spPr>
          <a:xfrm>
            <a:off x="2897579" y="4259926"/>
            <a:ext cx="9143999" cy="822712"/>
          </a:xfrm>
          <a:custGeom>
            <a:avLst/>
            <a:gdLst>
              <a:gd name="connsiteX0" fmla="*/ 0 w 9143999"/>
              <a:gd name="connsiteY0" fmla="*/ 82271 h 822712"/>
              <a:gd name="connsiteX1" fmla="*/ 82271 w 9143999"/>
              <a:gd name="connsiteY1" fmla="*/ 0 h 822712"/>
              <a:gd name="connsiteX2" fmla="*/ 9061728 w 9143999"/>
              <a:gd name="connsiteY2" fmla="*/ 0 h 822712"/>
              <a:gd name="connsiteX3" fmla="*/ 9143999 w 9143999"/>
              <a:gd name="connsiteY3" fmla="*/ 82271 h 822712"/>
              <a:gd name="connsiteX4" fmla="*/ 9143999 w 9143999"/>
              <a:gd name="connsiteY4" fmla="*/ 740441 h 822712"/>
              <a:gd name="connsiteX5" fmla="*/ 9061728 w 9143999"/>
              <a:gd name="connsiteY5" fmla="*/ 822712 h 822712"/>
              <a:gd name="connsiteX6" fmla="*/ 82271 w 9143999"/>
              <a:gd name="connsiteY6" fmla="*/ 822712 h 822712"/>
              <a:gd name="connsiteX7" fmla="*/ 0 w 9143999"/>
              <a:gd name="connsiteY7" fmla="*/ 740441 h 822712"/>
              <a:gd name="connsiteX8" fmla="*/ 0 w 9143999"/>
              <a:gd name="connsiteY8" fmla="*/ 82271 h 822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3999" h="822712">
                <a:moveTo>
                  <a:pt x="0" y="82271"/>
                </a:moveTo>
                <a:cubicBezTo>
                  <a:pt x="0" y="36834"/>
                  <a:pt x="36834" y="0"/>
                  <a:pt x="82271" y="0"/>
                </a:cubicBezTo>
                <a:lnTo>
                  <a:pt x="9061728" y="0"/>
                </a:lnTo>
                <a:cubicBezTo>
                  <a:pt x="9107165" y="0"/>
                  <a:pt x="9143999" y="36834"/>
                  <a:pt x="9143999" y="82271"/>
                </a:cubicBezTo>
                <a:lnTo>
                  <a:pt x="9143999" y="740441"/>
                </a:lnTo>
                <a:cubicBezTo>
                  <a:pt x="9143999" y="785878"/>
                  <a:pt x="9107165" y="822712"/>
                  <a:pt x="9061728" y="822712"/>
                </a:cubicBezTo>
                <a:lnTo>
                  <a:pt x="82271" y="822712"/>
                </a:lnTo>
                <a:cubicBezTo>
                  <a:pt x="36834" y="822712"/>
                  <a:pt x="0" y="785878"/>
                  <a:pt x="0" y="740441"/>
                </a:cubicBezTo>
                <a:lnTo>
                  <a:pt x="0" y="82271"/>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104106" tIns="104106" rIns="1321700" bIns="104106" numCol="1" spcCol="1270" anchor="ctr" anchorCtr="0">
            <a:noAutofit/>
          </a:bodyPr>
          <a:lstStyle/>
          <a:p>
            <a:pPr marL="0" lvl="0" indent="0" algn="l" defTabSz="933450">
              <a:lnSpc>
                <a:spcPct val="90000"/>
              </a:lnSpc>
              <a:spcBef>
                <a:spcPct val="0"/>
              </a:spcBef>
              <a:spcAft>
                <a:spcPct val="35000"/>
              </a:spcAft>
              <a:buNone/>
            </a:pPr>
            <a:r>
              <a:rPr lang="fr-FR" sz="2600" kern="1200" dirty="0"/>
              <a:t>Analyse coût-bénéfice entre potentiel éolien et qualité de l’habitat</a:t>
            </a:r>
          </a:p>
        </p:txBody>
      </p:sp>
      <p:sp>
        <p:nvSpPr>
          <p:cNvPr id="14" name="Forme libre : forme 13">
            <a:extLst>
              <a:ext uri="{FF2B5EF4-FFF2-40B4-BE49-F238E27FC236}">
                <a16:creationId xmlns:a16="http://schemas.microsoft.com/office/drawing/2014/main" id="{AD31B5F5-09EB-C3D1-458B-CAD07BFC1350}"/>
              </a:ext>
            </a:extLst>
          </p:cNvPr>
          <p:cNvSpPr/>
          <p:nvPr/>
        </p:nvSpPr>
        <p:spPr>
          <a:xfrm>
            <a:off x="8775491" y="1113052"/>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sp>
        <p:nvSpPr>
          <p:cNvPr id="15" name="Forme libre : forme 14">
            <a:extLst>
              <a:ext uri="{FF2B5EF4-FFF2-40B4-BE49-F238E27FC236}">
                <a16:creationId xmlns:a16="http://schemas.microsoft.com/office/drawing/2014/main" id="{8213E835-2E93-2420-79D2-9341459EAA4C}"/>
              </a:ext>
            </a:extLst>
          </p:cNvPr>
          <p:cNvSpPr/>
          <p:nvPr/>
        </p:nvSpPr>
        <p:spPr>
          <a:xfrm>
            <a:off x="9458322" y="2050029"/>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sp>
        <p:nvSpPr>
          <p:cNvPr id="16" name="Forme libre : forme 15">
            <a:extLst>
              <a:ext uri="{FF2B5EF4-FFF2-40B4-BE49-F238E27FC236}">
                <a16:creationId xmlns:a16="http://schemas.microsoft.com/office/drawing/2014/main" id="{2BACD2DE-C9C8-F3C8-2EEE-91267C153ABD}"/>
              </a:ext>
            </a:extLst>
          </p:cNvPr>
          <p:cNvSpPr/>
          <p:nvPr/>
        </p:nvSpPr>
        <p:spPr>
          <a:xfrm>
            <a:off x="10141153" y="2973296"/>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dirty="0"/>
          </a:p>
        </p:txBody>
      </p:sp>
      <p:sp>
        <p:nvSpPr>
          <p:cNvPr id="17" name="Forme libre : forme 16">
            <a:extLst>
              <a:ext uri="{FF2B5EF4-FFF2-40B4-BE49-F238E27FC236}">
                <a16:creationId xmlns:a16="http://schemas.microsoft.com/office/drawing/2014/main" id="{6621F629-BBA6-EF6E-D7FB-17CED61C251B}"/>
              </a:ext>
            </a:extLst>
          </p:cNvPr>
          <p:cNvSpPr/>
          <p:nvPr/>
        </p:nvSpPr>
        <p:spPr>
          <a:xfrm>
            <a:off x="10823984" y="3919415"/>
            <a:ext cx="534763" cy="534763"/>
          </a:xfrm>
          <a:custGeom>
            <a:avLst/>
            <a:gdLst>
              <a:gd name="connsiteX0" fmla="*/ 0 w 534763"/>
              <a:gd name="connsiteY0" fmla="*/ 294120 h 534763"/>
              <a:gd name="connsiteX1" fmla="*/ 120322 w 534763"/>
              <a:gd name="connsiteY1" fmla="*/ 294120 h 534763"/>
              <a:gd name="connsiteX2" fmla="*/ 120322 w 534763"/>
              <a:gd name="connsiteY2" fmla="*/ 0 h 534763"/>
              <a:gd name="connsiteX3" fmla="*/ 414441 w 534763"/>
              <a:gd name="connsiteY3" fmla="*/ 0 h 534763"/>
              <a:gd name="connsiteX4" fmla="*/ 414441 w 534763"/>
              <a:gd name="connsiteY4" fmla="*/ 294120 h 534763"/>
              <a:gd name="connsiteX5" fmla="*/ 534763 w 534763"/>
              <a:gd name="connsiteY5" fmla="*/ 294120 h 534763"/>
              <a:gd name="connsiteX6" fmla="*/ 267382 w 534763"/>
              <a:gd name="connsiteY6" fmla="*/ 534763 h 534763"/>
              <a:gd name="connsiteX7" fmla="*/ 0 w 534763"/>
              <a:gd name="connsiteY7" fmla="*/ 294120 h 53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4763" h="534763">
                <a:moveTo>
                  <a:pt x="0" y="294120"/>
                </a:moveTo>
                <a:lnTo>
                  <a:pt x="120322" y="294120"/>
                </a:lnTo>
                <a:lnTo>
                  <a:pt x="120322" y="0"/>
                </a:lnTo>
                <a:lnTo>
                  <a:pt x="414441" y="0"/>
                </a:lnTo>
                <a:lnTo>
                  <a:pt x="414441" y="294120"/>
                </a:lnTo>
                <a:lnTo>
                  <a:pt x="534763" y="294120"/>
                </a:lnTo>
                <a:lnTo>
                  <a:pt x="267382" y="534763"/>
                </a:lnTo>
                <a:lnTo>
                  <a:pt x="0" y="294120"/>
                </a:lnTo>
                <a:close/>
              </a:path>
            </a:pathLst>
          </a:custGeom>
        </p:spPr>
        <p:style>
          <a:lnRef idx="2">
            <a:schemeClr val="dk1"/>
          </a:lnRef>
          <a:fillRef idx="1">
            <a:schemeClr val="lt1"/>
          </a:fillRef>
          <a:effectRef idx="0">
            <a:schemeClr val="dk1"/>
          </a:effectRef>
          <a:fontRef idx="minor">
            <a:schemeClr val="dk1">
              <a:hueOff val="0"/>
              <a:satOff val="0"/>
              <a:lumOff val="0"/>
              <a:alphaOff val="0"/>
            </a:schemeClr>
          </a:fontRef>
        </p:style>
        <p:txBody>
          <a:bodyPr spcFirstLastPara="0" vert="horz" wrap="square" lIns="150802" tIns="30480" rIns="150802" bIns="162834" numCol="1" spcCol="1270" anchor="ctr" anchorCtr="0">
            <a:noAutofit/>
          </a:bodyPr>
          <a:lstStyle/>
          <a:p>
            <a:pPr marL="0" lvl="0" indent="0" algn="ctr" defTabSz="1066800">
              <a:lnSpc>
                <a:spcPct val="90000"/>
              </a:lnSpc>
              <a:spcBef>
                <a:spcPct val="0"/>
              </a:spcBef>
              <a:spcAft>
                <a:spcPct val="35000"/>
              </a:spcAft>
              <a:buNone/>
            </a:pPr>
            <a:endParaRPr lang="fr-FR" sz="2400" kern="1200"/>
          </a:p>
        </p:txBody>
      </p:sp>
      <p:grpSp>
        <p:nvGrpSpPr>
          <p:cNvPr id="19" name="Groupe 18">
            <a:extLst>
              <a:ext uri="{FF2B5EF4-FFF2-40B4-BE49-F238E27FC236}">
                <a16:creationId xmlns:a16="http://schemas.microsoft.com/office/drawing/2014/main" id="{FF2EDF5C-CBDB-0128-C536-40017E5857C4}"/>
              </a:ext>
            </a:extLst>
          </p:cNvPr>
          <p:cNvGrpSpPr/>
          <p:nvPr/>
        </p:nvGrpSpPr>
        <p:grpSpPr>
          <a:xfrm>
            <a:off x="485862" y="2444919"/>
            <a:ext cx="2234607" cy="1261492"/>
            <a:chOff x="50883" y="2743409"/>
            <a:chExt cx="3139234" cy="1838380"/>
          </a:xfrm>
        </p:grpSpPr>
        <p:pic>
          <p:nvPicPr>
            <p:cNvPr id="11268" name="Picture 4" descr="Zorzal de Bicknell / Catharus bicknelli / Bicknell's Thrus… | Flickr">
              <a:extLst>
                <a:ext uri="{FF2B5EF4-FFF2-40B4-BE49-F238E27FC236}">
                  <a16:creationId xmlns:a16="http://schemas.microsoft.com/office/drawing/2014/main" id="{746B0230-0476-66F1-0D3F-17392055B4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306" r="31896" b="53386"/>
            <a:stretch/>
          </p:blipFill>
          <p:spPr bwMode="auto">
            <a:xfrm>
              <a:off x="52642" y="2743409"/>
              <a:ext cx="1592887" cy="1485436"/>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2958A101-21B8-6474-5A59-A6D040D0AF48}"/>
                </a:ext>
              </a:extLst>
            </p:cNvPr>
            <p:cNvSpPr txBox="1"/>
            <p:nvPr/>
          </p:nvSpPr>
          <p:spPr>
            <a:xfrm>
              <a:off x="50883" y="4200543"/>
              <a:ext cx="3139234" cy="381246"/>
            </a:xfrm>
            <a:prstGeom prst="wedgeRectCallout">
              <a:avLst/>
            </a:prstGeom>
            <a:noFill/>
          </p:spPr>
          <p:txBody>
            <a:bodyPr wrap="square" rtlCol="0">
              <a:spAutoFit/>
            </a:bodyPr>
            <a:lstStyle/>
            <a:p>
              <a:r>
                <a:rPr lang="fr-CA" sz="1100" dirty="0"/>
                <a:t>© Rafael </a:t>
              </a:r>
              <a:r>
                <a:rPr lang="fr-CA" sz="1100" dirty="0" err="1"/>
                <a:t>Arvelo</a:t>
              </a:r>
              <a:endParaRPr lang="fr-CA" sz="1100" dirty="0"/>
            </a:p>
          </p:txBody>
        </p:sp>
      </p:grpSp>
      <p:pic>
        <p:nvPicPr>
          <p:cNvPr id="20" name="Image 19" descr="Une image contenant texte, graphisme, carte, art&#10;&#10;Le contenu généré par l’IA peut être incorrect.">
            <a:extLst>
              <a:ext uri="{FF2B5EF4-FFF2-40B4-BE49-F238E27FC236}">
                <a16:creationId xmlns:a16="http://schemas.microsoft.com/office/drawing/2014/main" id="{5A9FD835-9BCB-3EA9-51E6-B69403324580}"/>
              </a:ext>
            </a:extLst>
          </p:cNvPr>
          <p:cNvPicPr>
            <a:picLocks noChangeAspect="1"/>
          </p:cNvPicPr>
          <p:nvPr/>
        </p:nvPicPr>
        <p:blipFill>
          <a:blip r:embed="rId6">
            <a:extLst>
              <a:ext uri="{28A0092B-C50C-407E-A947-70E740481C1C}">
                <a14:useLocalDpi xmlns:a14="http://schemas.microsoft.com/office/drawing/2010/main" val="0"/>
              </a:ext>
            </a:extLst>
          </a:blip>
          <a:srcRect l="66371" t="5001" b="4809"/>
          <a:stretch/>
        </p:blipFill>
        <p:spPr>
          <a:xfrm>
            <a:off x="11391804" y="3949372"/>
            <a:ext cx="800196" cy="1287643"/>
          </a:xfrm>
          <a:prstGeom prst="rect">
            <a:avLst/>
          </a:prstGeom>
        </p:spPr>
      </p:pic>
      <p:grpSp>
        <p:nvGrpSpPr>
          <p:cNvPr id="24" name="Groupe 23">
            <a:extLst>
              <a:ext uri="{FF2B5EF4-FFF2-40B4-BE49-F238E27FC236}">
                <a16:creationId xmlns:a16="http://schemas.microsoft.com/office/drawing/2014/main" id="{DC306F48-7CBC-0F7A-C7E5-8EA9C510BD28}"/>
              </a:ext>
            </a:extLst>
          </p:cNvPr>
          <p:cNvGrpSpPr/>
          <p:nvPr/>
        </p:nvGrpSpPr>
        <p:grpSpPr>
          <a:xfrm>
            <a:off x="9441238" y="522298"/>
            <a:ext cx="2719468" cy="842136"/>
            <a:chOff x="9441238" y="522298"/>
            <a:chExt cx="2719468" cy="842136"/>
          </a:xfrm>
        </p:grpSpPr>
        <p:pic>
          <p:nvPicPr>
            <p:cNvPr id="21" name="Image 20" descr="Une image contenant texte, capture d’écran, Tracé, diagramme&#10;&#10;Le contenu généré par l’IA peut être incorrect.">
              <a:extLst>
                <a:ext uri="{FF2B5EF4-FFF2-40B4-BE49-F238E27FC236}">
                  <a16:creationId xmlns:a16="http://schemas.microsoft.com/office/drawing/2014/main" id="{2A962AE7-F93B-C982-B0DE-7AC602DE5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41238" y="522298"/>
              <a:ext cx="866188" cy="822712"/>
            </a:xfrm>
            <a:prstGeom prst="rect">
              <a:avLst/>
            </a:prstGeom>
          </p:spPr>
        </p:pic>
        <p:pic>
          <p:nvPicPr>
            <p:cNvPr id="23" name="Image 22">
              <a:extLst>
                <a:ext uri="{FF2B5EF4-FFF2-40B4-BE49-F238E27FC236}">
                  <a16:creationId xmlns:a16="http://schemas.microsoft.com/office/drawing/2014/main" id="{1FE293D6-26AC-7F07-5C02-A8767890F094}"/>
                </a:ext>
              </a:extLst>
            </p:cNvPr>
            <p:cNvPicPr>
              <a:picLocks noChangeAspect="1"/>
            </p:cNvPicPr>
            <p:nvPr/>
          </p:nvPicPr>
          <p:blipFill>
            <a:blip r:embed="rId8">
              <a:extLst>
                <a:ext uri="{28A0092B-C50C-407E-A947-70E740481C1C}">
                  <a14:useLocalDpi xmlns:a14="http://schemas.microsoft.com/office/drawing/2010/main" val="0"/>
                </a:ext>
              </a:extLst>
            </a:blip>
            <a:srcRect l="56605" t="25684"/>
            <a:stretch/>
          </p:blipFill>
          <p:spPr>
            <a:xfrm>
              <a:off x="10438410" y="594821"/>
              <a:ext cx="1722296" cy="769613"/>
            </a:xfrm>
            <a:prstGeom prst="rect">
              <a:avLst/>
            </a:prstGeom>
          </p:spPr>
        </p:pic>
      </p:grpSp>
      <p:pic>
        <p:nvPicPr>
          <p:cNvPr id="26" name="Image 25">
            <a:extLst>
              <a:ext uri="{FF2B5EF4-FFF2-40B4-BE49-F238E27FC236}">
                <a16:creationId xmlns:a16="http://schemas.microsoft.com/office/drawing/2014/main" id="{1BE4F193-98A8-4CE5-108C-C87E927597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24048" y="1424188"/>
            <a:ext cx="1269395" cy="1638817"/>
          </a:xfrm>
          <a:prstGeom prst="rect">
            <a:avLst/>
          </a:prstGeom>
        </p:spPr>
      </p:pic>
      <p:sp>
        <p:nvSpPr>
          <p:cNvPr id="28" name="Rectangle 27">
            <a:extLst>
              <a:ext uri="{FF2B5EF4-FFF2-40B4-BE49-F238E27FC236}">
                <a16:creationId xmlns:a16="http://schemas.microsoft.com/office/drawing/2014/main" id="{A6136460-6A86-418F-4856-8781B1576905}"/>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bg2">
                    <a:lumMod val="90000"/>
                  </a:schemeClr>
                </a:solidFill>
              </a:rPr>
              <a:t>Introduction</a:t>
            </a:r>
            <a:r>
              <a:rPr lang="en-US" sz="2400" b="1" dirty="0">
                <a:solidFill>
                  <a:schemeClr val="tx1"/>
                </a:solidFill>
              </a:rPr>
              <a:t>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a:t>
            </a:r>
            <a:r>
              <a:rPr lang="fr-FR" sz="2400" b="1" dirty="0">
                <a:solidFill>
                  <a:schemeClr val="tx1"/>
                </a:solidFill>
              </a:rPr>
              <a:t>Conclusion</a:t>
            </a:r>
          </a:p>
        </p:txBody>
      </p:sp>
      <p:sp>
        <p:nvSpPr>
          <p:cNvPr id="38" name="ZoneTexte 37">
            <a:extLst>
              <a:ext uri="{FF2B5EF4-FFF2-40B4-BE49-F238E27FC236}">
                <a16:creationId xmlns:a16="http://schemas.microsoft.com/office/drawing/2014/main" id="{C34AD077-3F3B-03A9-17A7-A049C478A176}"/>
              </a:ext>
            </a:extLst>
          </p:cNvPr>
          <p:cNvSpPr txBox="1"/>
          <p:nvPr/>
        </p:nvSpPr>
        <p:spPr>
          <a:xfrm>
            <a:off x="11214100" y="-59383"/>
            <a:ext cx="977901" cy="461665"/>
          </a:xfrm>
          <a:prstGeom prst="rect">
            <a:avLst/>
          </a:prstGeom>
          <a:noFill/>
        </p:spPr>
        <p:txBody>
          <a:bodyPr wrap="square" rtlCol="0">
            <a:spAutoFit/>
          </a:bodyPr>
          <a:lstStyle/>
          <a:p>
            <a:r>
              <a:rPr lang="fr-FR" sz="2400" b="1" dirty="0"/>
              <a:t>19/19</a:t>
            </a:r>
          </a:p>
        </p:txBody>
      </p:sp>
    </p:spTree>
    <p:extLst>
      <p:ext uri="{BB962C8B-B14F-4D97-AF65-F5344CB8AC3E}">
        <p14:creationId xmlns:p14="http://schemas.microsoft.com/office/powerpoint/2010/main" val="28570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undefined">
            <a:extLst>
              <a:ext uri="{FF2B5EF4-FFF2-40B4-BE49-F238E27FC236}">
                <a16:creationId xmlns:a16="http://schemas.microsoft.com/office/drawing/2014/main" id="{4D9D1665-ABA6-DBEA-A446-13BC935ED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258" r="21706" b="1789"/>
          <a:stretch/>
        </p:blipFill>
        <p:spPr bwMode="auto">
          <a:xfrm>
            <a:off x="0" y="0"/>
            <a:ext cx="5597432"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6EB1F3D2-FC61-4D0E-BC80-859E995F7C32}"/>
              </a:ext>
            </a:extLst>
          </p:cNvPr>
          <p:cNvSpPr txBox="1"/>
          <p:nvPr/>
        </p:nvSpPr>
        <p:spPr>
          <a:xfrm>
            <a:off x="6096000" y="350540"/>
            <a:ext cx="5587649" cy="584775"/>
          </a:xfrm>
          <a:prstGeom prst="rect">
            <a:avLst/>
          </a:prstGeom>
          <a:noFill/>
        </p:spPr>
        <p:txBody>
          <a:bodyPr wrap="square">
            <a:spAutoFit/>
          </a:bodyPr>
          <a:lstStyle/>
          <a:p>
            <a:pPr algn="ctr"/>
            <a:r>
              <a:rPr lang="en-US" sz="3200" b="1" i="0" u="none" strike="noStrike" dirty="0">
                <a:solidFill>
                  <a:srgbClr val="000000"/>
                </a:solidFill>
                <a:effectLst/>
              </a:rPr>
              <a:t>Merci pour </a:t>
            </a:r>
            <a:r>
              <a:rPr lang="en-US" sz="3200" b="1" i="0" u="none" strike="noStrike" dirty="0" err="1">
                <a:solidFill>
                  <a:srgbClr val="000000"/>
                </a:solidFill>
                <a:effectLst/>
              </a:rPr>
              <a:t>votre</a:t>
            </a:r>
            <a:r>
              <a:rPr lang="en-US" sz="3200" b="1" i="0" u="none" strike="noStrike" dirty="0">
                <a:solidFill>
                  <a:srgbClr val="000000"/>
                </a:solidFill>
                <a:effectLst/>
              </a:rPr>
              <a:t> attention</a:t>
            </a:r>
            <a:endParaRPr lang="fr-FR" sz="3200" b="1" dirty="0"/>
          </a:p>
        </p:txBody>
      </p:sp>
      <p:sp>
        <p:nvSpPr>
          <p:cNvPr id="7" name="ZoneTexte 6">
            <a:extLst>
              <a:ext uri="{FF2B5EF4-FFF2-40B4-BE49-F238E27FC236}">
                <a16:creationId xmlns:a16="http://schemas.microsoft.com/office/drawing/2014/main" id="{769F98DF-EA1E-F016-6057-5C57148F75B5}"/>
              </a:ext>
            </a:extLst>
          </p:cNvPr>
          <p:cNvSpPr txBox="1"/>
          <p:nvPr/>
        </p:nvSpPr>
        <p:spPr>
          <a:xfrm>
            <a:off x="0" y="11986"/>
            <a:ext cx="4988933" cy="338554"/>
          </a:xfrm>
          <a:prstGeom prst="rect">
            <a:avLst/>
          </a:prstGeom>
          <a:noFill/>
        </p:spPr>
        <p:txBody>
          <a:bodyPr wrap="square" rtlCol="0">
            <a:spAutoFit/>
          </a:bodyPr>
          <a:lstStyle/>
          <a:p>
            <a:r>
              <a:rPr lang="fr-FR" sz="1600" dirty="0"/>
              <a:t>Parc national de la Jacques-Cartier © Clément Proust</a:t>
            </a:r>
          </a:p>
        </p:txBody>
      </p:sp>
      <p:pic>
        <p:nvPicPr>
          <p:cNvPr id="4" name="Image 3" descr="Une image contenant motif, Graphique, pixel, conception&#10;&#10;Le contenu généré par l’IA peut être incorrect.">
            <a:extLst>
              <a:ext uri="{FF2B5EF4-FFF2-40B4-BE49-F238E27FC236}">
                <a16:creationId xmlns:a16="http://schemas.microsoft.com/office/drawing/2014/main" id="{A8A4EA1D-32B6-1680-67D4-01F9C0D33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006" y="1082366"/>
            <a:ext cx="5125635" cy="5125635"/>
          </a:xfrm>
          <a:prstGeom prst="rect">
            <a:avLst/>
          </a:prstGeom>
        </p:spPr>
      </p:pic>
    </p:spTree>
    <p:extLst>
      <p:ext uri="{BB962C8B-B14F-4D97-AF65-F5344CB8AC3E}">
        <p14:creationId xmlns:p14="http://schemas.microsoft.com/office/powerpoint/2010/main" val="2016937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30478-1CE9-4E83-84C0-B4F8296E6EF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BA52F787-A9BB-F88B-A176-54EE11D67BD1}"/>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C5AD1D56-168C-BF4D-5974-82D0077BC190}"/>
              </a:ext>
            </a:extLst>
          </p:cNvPr>
          <p:cNvSpPr txBox="1"/>
          <p:nvPr/>
        </p:nvSpPr>
        <p:spPr>
          <a:xfrm>
            <a:off x="86298" y="448155"/>
            <a:ext cx="11933257" cy="461665"/>
          </a:xfrm>
          <a:prstGeom prst="rect">
            <a:avLst/>
          </a:prstGeom>
          <a:noFill/>
        </p:spPr>
        <p:txBody>
          <a:bodyPr wrap="square">
            <a:spAutoFit/>
          </a:bodyPr>
          <a:lstStyle/>
          <a:p>
            <a:r>
              <a:rPr lang="fr-FR" sz="2400" dirty="0"/>
              <a:t>Contexte climatique, effondrement de la biodiversité, futur énergétique </a:t>
            </a:r>
            <a:endParaRPr lang="fr-FR" sz="2400" b="0" i="0" dirty="0">
              <a:solidFill>
                <a:srgbClr val="1F1F1F"/>
              </a:solidFill>
              <a:effectLst/>
            </a:endParaRPr>
          </a:p>
        </p:txBody>
      </p:sp>
      <p:sp>
        <p:nvSpPr>
          <p:cNvPr id="11" name="ZoneTexte 10">
            <a:extLst>
              <a:ext uri="{FF2B5EF4-FFF2-40B4-BE49-F238E27FC236}">
                <a16:creationId xmlns:a16="http://schemas.microsoft.com/office/drawing/2014/main" id="{315AA28C-D334-DE06-650A-F8C27AFB2129}"/>
              </a:ext>
            </a:extLst>
          </p:cNvPr>
          <p:cNvSpPr txBox="1"/>
          <p:nvPr/>
        </p:nvSpPr>
        <p:spPr>
          <a:xfrm>
            <a:off x="0" y="1015076"/>
            <a:ext cx="12105855" cy="5755422"/>
          </a:xfrm>
          <a:prstGeom prst="rect">
            <a:avLst/>
          </a:prstGeom>
          <a:noFill/>
        </p:spPr>
        <p:txBody>
          <a:bodyPr wrap="square">
            <a:spAutoFit/>
          </a:bodyPr>
          <a:lstStyle/>
          <a:p>
            <a:pPr marL="342900" indent="-342900" algn="just">
              <a:buFont typeface="+mj-lt"/>
              <a:buAutoNum type="arabicPeriod"/>
            </a:pPr>
            <a:r>
              <a:rPr lang="fr-FR" sz="1600" dirty="0">
                <a:effectLst/>
              </a:rPr>
              <a:t>« BP </a:t>
            </a:r>
            <a:r>
              <a:rPr lang="fr-FR" sz="1600" dirty="0" err="1">
                <a:effectLst/>
              </a:rPr>
              <a:t>Statistical</a:t>
            </a:r>
            <a:r>
              <a:rPr lang="fr-FR" sz="1600" dirty="0">
                <a:effectLst/>
              </a:rPr>
              <a:t> </a:t>
            </a:r>
            <a:r>
              <a:rPr lang="fr-FR" sz="1600" dirty="0" err="1">
                <a:effectLst/>
              </a:rPr>
              <a:t>Review</a:t>
            </a:r>
            <a:r>
              <a:rPr lang="fr-FR" sz="1600" dirty="0">
                <a:effectLst/>
              </a:rPr>
              <a:t> of World Energy 2017 », s. d.</a:t>
            </a:r>
          </a:p>
          <a:p>
            <a:pPr marL="342900" indent="-342900" algn="just">
              <a:buFont typeface="+mj-lt"/>
              <a:buAutoNum type="arabicPeriod"/>
            </a:pPr>
            <a:r>
              <a:rPr lang="fr-FR" sz="1600" dirty="0" err="1">
                <a:effectLst/>
              </a:rPr>
              <a:t>Dirzo</a:t>
            </a:r>
            <a:r>
              <a:rPr lang="fr-FR" sz="1600" dirty="0">
                <a:effectLst/>
              </a:rPr>
              <a:t>, Rodolfo, Hillary S. Young, Mauro </a:t>
            </a:r>
            <a:r>
              <a:rPr lang="fr-FR" sz="1600" dirty="0" err="1">
                <a:effectLst/>
              </a:rPr>
              <a:t>Galetti</a:t>
            </a:r>
            <a:r>
              <a:rPr lang="fr-FR" sz="1600" dirty="0">
                <a:effectLst/>
              </a:rPr>
              <a:t>, Gerardo </a:t>
            </a:r>
            <a:r>
              <a:rPr lang="fr-FR" sz="1600" dirty="0" err="1">
                <a:effectLst/>
              </a:rPr>
              <a:t>Ceballos</a:t>
            </a:r>
            <a:r>
              <a:rPr lang="fr-FR" sz="1600" dirty="0">
                <a:effectLst/>
              </a:rPr>
              <a:t>, Nick J. B. Isaac, et Ben </a:t>
            </a:r>
            <a:r>
              <a:rPr lang="fr-FR" sz="1600" dirty="0" err="1">
                <a:effectLst/>
              </a:rPr>
              <a:t>Collen</a:t>
            </a:r>
            <a:r>
              <a:rPr lang="fr-FR" sz="1600" dirty="0">
                <a:effectLst/>
              </a:rPr>
              <a:t>. « </a:t>
            </a:r>
            <a:r>
              <a:rPr lang="fr-FR" sz="1600" dirty="0" err="1">
                <a:effectLst/>
              </a:rPr>
              <a:t>Defaunation</a:t>
            </a:r>
            <a:r>
              <a:rPr lang="fr-FR" sz="1600" dirty="0">
                <a:effectLst/>
              </a:rPr>
              <a:t> in the </a:t>
            </a:r>
            <a:r>
              <a:rPr lang="fr-FR" sz="1600" dirty="0" err="1">
                <a:effectLst/>
              </a:rPr>
              <a:t>Anthropocene</a:t>
            </a:r>
            <a:r>
              <a:rPr lang="fr-FR" sz="1600" dirty="0">
                <a:effectLst/>
              </a:rPr>
              <a:t> ». </a:t>
            </a:r>
            <a:r>
              <a:rPr lang="fr-FR" sz="1600" i="1" dirty="0">
                <a:effectLst/>
              </a:rPr>
              <a:t>Science</a:t>
            </a:r>
            <a:r>
              <a:rPr lang="fr-FR" sz="1600" dirty="0">
                <a:effectLst/>
              </a:rPr>
              <a:t> 345, n</a:t>
            </a:r>
            <a:r>
              <a:rPr lang="fr-FR" sz="1600" baseline="30000" dirty="0">
                <a:effectLst/>
              </a:rPr>
              <a:t>o</a:t>
            </a:r>
            <a:r>
              <a:rPr lang="fr-FR" sz="1600" dirty="0">
                <a:effectLst/>
              </a:rPr>
              <a:t> 6195 (25 juillet 2014): 401‑6. </a:t>
            </a:r>
            <a:r>
              <a:rPr lang="fr-FR" sz="1600" dirty="0">
                <a:effectLst/>
                <a:hlinkClick r:id="rId3"/>
              </a:rPr>
              <a:t>https://doi.org/10.1126/science.1251817</a:t>
            </a:r>
            <a:r>
              <a:rPr lang="fr-FR" sz="1600" dirty="0">
                <a:effectLst/>
              </a:rPr>
              <a:t>.</a:t>
            </a:r>
          </a:p>
          <a:p>
            <a:pPr marL="342900" indent="-342900" algn="just">
              <a:buFont typeface="+mj-lt"/>
              <a:buAutoNum type="arabicPeriod"/>
            </a:pPr>
            <a:r>
              <a:rPr lang="fr-FR" sz="1600" dirty="0">
                <a:effectLst/>
              </a:rPr>
              <a:t>Evans, Annette, Vladimir </a:t>
            </a:r>
            <a:r>
              <a:rPr lang="fr-FR" sz="1600" dirty="0" err="1">
                <a:effectLst/>
              </a:rPr>
              <a:t>Strezov</a:t>
            </a:r>
            <a:r>
              <a:rPr lang="fr-FR" sz="1600" dirty="0">
                <a:effectLst/>
              </a:rPr>
              <a:t>, et Tim J. Evans. « </a:t>
            </a:r>
            <a:r>
              <a:rPr lang="fr-FR" sz="1600" dirty="0" err="1">
                <a:effectLst/>
              </a:rPr>
              <a:t>Assessment</a:t>
            </a:r>
            <a:r>
              <a:rPr lang="fr-FR" sz="1600" dirty="0">
                <a:effectLst/>
              </a:rPr>
              <a:t> of </a:t>
            </a:r>
            <a:r>
              <a:rPr lang="fr-FR" sz="1600" dirty="0" err="1">
                <a:effectLst/>
              </a:rPr>
              <a:t>sustainability</a:t>
            </a:r>
            <a:r>
              <a:rPr lang="fr-FR" sz="1600" dirty="0">
                <a:effectLst/>
              </a:rPr>
              <a:t> </a:t>
            </a:r>
            <a:r>
              <a:rPr lang="fr-FR" sz="1600" dirty="0" err="1">
                <a:effectLst/>
              </a:rPr>
              <a:t>indicators</a:t>
            </a:r>
            <a:r>
              <a:rPr lang="fr-FR" sz="1600" dirty="0">
                <a:effectLst/>
              </a:rPr>
              <a:t> for </a:t>
            </a:r>
            <a:r>
              <a:rPr lang="fr-FR" sz="1600" dirty="0" err="1">
                <a:effectLst/>
              </a:rPr>
              <a:t>renewable</a:t>
            </a:r>
            <a:r>
              <a:rPr lang="fr-FR" sz="1600" dirty="0">
                <a:effectLst/>
              </a:rPr>
              <a:t> </a:t>
            </a:r>
            <a:r>
              <a:rPr lang="fr-FR" sz="1600" dirty="0" err="1">
                <a:effectLst/>
              </a:rPr>
              <a:t>energy</a:t>
            </a:r>
            <a:r>
              <a:rPr lang="fr-FR" sz="1600" dirty="0">
                <a:effectLst/>
              </a:rPr>
              <a:t> technologies ». </a:t>
            </a:r>
            <a:r>
              <a:rPr lang="fr-FR" sz="1600" i="1" dirty="0" err="1">
                <a:effectLst/>
              </a:rPr>
              <a:t>Renewable</a:t>
            </a:r>
            <a:r>
              <a:rPr lang="fr-FR" sz="1600" i="1" dirty="0">
                <a:effectLst/>
              </a:rPr>
              <a:t> and </a:t>
            </a:r>
            <a:r>
              <a:rPr lang="fr-FR" sz="1600" i="1" dirty="0" err="1">
                <a:effectLst/>
              </a:rPr>
              <a:t>Sustainable</a:t>
            </a:r>
            <a:r>
              <a:rPr lang="fr-FR" sz="1600" i="1" dirty="0">
                <a:effectLst/>
              </a:rPr>
              <a:t> Energy </a:t>
            </a:r>
            <a:r>
              <a:rPr lang="fr-FR" sz="1600" i="1" dirty="0" err="1">
                <a:effectLst/>
              </a:rPr>
              <a:t>Reviews</a:t>
            </a:r>
            <a:r>
              <a:rPr lang="fr-FR" sz="1600" dirty="0">
                <a:effectLst/>
              </a:rPr>
              <a:t> 13, n</a:t>
            </a:r>
            <a:r>
              <a:rPr lang="fr-FR" sz="1600" baseline="30000" dirty="0">
                <a:effectLst/>
              </a:rPr>
              <a:t>o</a:t>
            </a:r>
            <a:r>
              <a:rPr lang="fr-FR" sz="1600" dirty="0">
                <a:effectLst/>
              </a:rPr>
              <a:t> 5 (1 juin 2009): 1082‑88. </a:t>
            </a:r>
            <a:r>
              <a:rPr lang="fr-FR" sz="1600" dirty="0">
                <a:effectLst/>
                <a:hlinkClick r:id="rId4"/>
              </a:rPr>
              <a:t>https://doi.org/10.1016/j.rser.2008.03.008</a:t>
            </a:r>
            <a:r>
              <a:rPr lang="fr-FR" sz="1600" dirty="0">
                <a:effectLst/>
              </a:rPr>
              <a:t>.</a:t>
            </a:r>
          </a:p>
          <a:p>
            <a:pPr marL="342900" indent="-342900" algn="just">
              <a:buFont typeface="+mj-lt"/>
              <a:buAutoNum type="arabicPeriod"/>
            </a:pPr>
            <a:r>
              <a:rPr lang="fr-FR" sz="1600" dirty="0" err="1">
                <a:effectLst/>
              </a:rPr>
              <a:t>Hublin</a:t>
            </a:r>
            <a:r>
              <a:rPr lang="fr-FR" sz="1600" dirty="0">
                <a:effectLst/>
              </a:rPr>
              <a:t>, Jean-Jacques, Abdelouahed Ben-</a:t>
            </a:r>
            <a:r>
              <a:rPr lang="fr-FR" sz="1600" dirty="0" err="1">
                <a:effectLst/>
              </a:rPr>
              <a:t>Ncer</a:t>
            </a:r>
            <a:r>
              <a:rPr lang="fr-FR" sz="1600" dirty="0">
                <a:effectLst/>
              </a:rPr>
              <a:t>, </a:t>
            </a:r>
            <a:r>
              <a:rPr lang="fr-FR" sz="1600" dirty="0" err="1">
                <a:effectLst/>
              </a:rPr>
              <a:t>Shara</a:t>
            </a:r>
            <a:r>
              <a:rPr lang="fr-FR" sz="1600" dirty="0">
                <a:effectLst/>
              </a:rPr>
              <a:t> E. Bailey, Sarah E. </a:t>
            </a:r>
            <a:r>
              <a:rPr lang="fr-FR" sz="1600" dirty="0" err="1">
                <a:effectLst/>
              </a:rPr>
              <a:t>Freidline</a:t>
            </a:r>
            <a:r>
              <a:rPr lang="fr-FR" sz="1600" dirty="0">
                <a:effectLst/>
              </a:rPr>
              <a:t>, Simon Neubauer, Matthew M. Skinner, Inga Bergmann, et al. « New </a:t>
            </a:r>
            <a:r>
              <a:rPr lang="fr-FR" sz="1600" dirty="0" err="1">
                <a:effectLst/>
              </a:rPr>
              <a:t>Fossils</a:t>
            </a:r>
            <a:r>
              <a:rPr lang="fr-FR" sz="1600" dirty="0">
                <a:effectLst/>
              </a:rPr>
              <a:t> </a:t>
            </a:r>
            <a:r>
              <a:rPr lang="fr-FR" sz="1600" dirty="0" err="1">
                <a:effectLst/>
              </a:rPr>
              <a:t>from</a:t>
            </a:r>
            <a:r>
              <a:rPr lang="fr-FR" sz="1600" dirty="0">
                <a:effectLst/>
              </a:rPr>
              <a:t> Jebel </a:t>
            </a:r>
            <a:r>
              <a:rPr lang="fr-FR" sz="1600" dirty="0" err="1">
                <a:effectLst/>
              </a:rPr>
              <a:t>Irhoud</a:t>
            </a:r>
            <a:r>
              <a:rPr lang="fr-FR" sz="1600" dirty="0">
                <a:effectLst/>
              </a:rPr>
              <a:t>, Morocco and the Pan-</a:t>
            </a:r>
            <a:r>
              <a:rPr lang="fr-FR" sz="1600" dirty="0" err="1">
                <a:effectLst/>
              </a:rPr>
              <a:t>African</a:t>
            </a:r>
            <a:r>
              <a:rPr lang="fr-FR" sz="1600" dirty="0">
                <a:effectLst/>
              </a:rPr>
              <a:t> Origin of Homo Sapiens ». </a:t>
            </a:r>
            <a:r>
              <a:rPr lang="fr-FR" sz="1600" i="1" dirty="0">
                <a:effectLst/>
              </a:rPr>
              <a:t>Nature</a:t>
            </a:r>
            <a:r>
              <a:rPr lang="fr-FR" sz="1600" dirty="0">
                <a:effectLst/>
              </a:rPr>
              <a:t> 546, n</a:t>
            </a:r>
            <a:r>
              <a:rPr lang="fr-FR" sz="1600" baseline="30000" dirty="0">
                <a:effectLst/>
              </a:rPr>
              <a:t>o</a:t>
            </a:r>
            <a:r>
              <a:rPr lang="fr-FR" sz="1600" dirty="0">
                <a:effectLst/>
              </a:rPr>
              <a:t> 7657 (juin 2017): 289‑92. </a:t>
            </a:r>
            <a:r>
              <a:rPr lang="fr-FR" sz="1600" dirty="0">
                <a:effectLst/>
                <a:hlinkClick r:id="rId5"/>
              </a:rPr>
              <a:t>https://doi.org/10.1038/nature22336</a:t>
            </a:r>
            <a:r>
              <a:rPr lang="fr-FR" sz="1600" dirty="0">
                <a:effectLst/>
              </a:rPr>
              <a:t>.</a:t>
            </a:r>
          </a:p>
          <a:p>
            <a:pPr marL="342900" indent="-342900" algn="just">
              <a:buFont typeface="+mj-lt"/>
              <a:buAutoNum type="arabicPeriod"/>
            </a:pPr>
            <a:r>
              <a:rPr lang="fr-FR" sz="1600" dirty="0">
                <a:effectLst/>
              </a:rPr>
              <a:t>Internationale </a:t>
            </a:r>
            <a:r>
              <a:rPr lang="fr-FR" sz="1600" dirty="0" err="1">
                <a:effectLst/>
              </a:rPr>
              <a:t>Energieagentur</a:t>
            </a:r>
            <a:r>
              <a:rPr lang="fr-FR" sz="1600" dirty="0">
                <a:effectLst/>
              </a:rPr>
              <a:t>, éd. </a:t>
            </a:r>
            <a:r>
              <a:rPr lang="fr-FR" sz="1600" i="1" dirty="0">
                <a:effectLst/>
              </a:rPr>
              <a:t>World Energy Outlook 2013</a:t>
            </a:r>
            <a:r>
              <a:rPr lang="fr-FR" sz="1600" dirty="0">
                <a:effectLst/>
              </a:rPr>
              <a:t>. World Energy Outlook 2013. Paris, 2013.</a:t>
            </a:r>
          </a:p>
          <a:p>
            <a:pPr marL="342900" indent="-342900" algn="just">
              <a:buFont typeface="+mj-lt"/>
              <a:buAutoNum type="arabicPeriod"/>
            </a:pPr>
            <a:r>
              <a:rPr lang="fr-FR" sz="1600" dirty="0" err="1">
                <a:effectLst/>
              </a:rPr>
              <a:t>Northrup</a:t>
            </a:r>
            <a:r>
              <a:rPr lang="fr-FR" sz="1600" dirty="0">
                <a:effectLst/>
              </a:rPr>
              <a:t>, Joseph M., et George </a:t>
            </a:r>
            <a:r>
              <a:rPr lang="fr-FR" sz="1600" dirty="0" err="1">
                <a:effectLst/>
              </a:rPr>
              <a:t>Wittemyer</a:t>
            </a:r>
            <a:r>
              <a:rPr lang="fr-FR" sz="1600" dirty="0">
                <a:effectLst/>
              </a:rPr>
              <a:t>. « </a:t>
            </a:r>
            <a:r>
              <a:rPr lang="fr-FR" sz="1600" dirty="0" err="1">
                <a:effectLst/>
              </a:rPr>
              <a:t>Characterising</a:t>
            </a:r>
            <a:r>
              <a:rPr lang="fr-FR" sz="1600" dirty="0">
                <a:effectLst/>
              </a:rPr>
              <a:t> the Impacts of </a:t>
            </a:r>
            <a:r>
              <a:rPr lang="fr-FR" sz="1600" dirty="0" err="1">
                <a:effectLst/>
              </a:rPr>
              <a:t>Emerging</a:t>
            </a:r>
            <a:r>
              <a:rPr lang="fr-FR" sz="1600" dirty="0">
                <a:effectLst/>
              </a:rPr>
              <a:t> Energy </a:t>
            </a:r>
            <a:r>
              <a:rPr lang="fr-FR" sz="1600" dirty="0" err="1">
                <a:effectLst/>
              </a:rPr>
              <a:t>Development</a:t>
            </a:r>
            <a:r>
              <a:rPr lang="fr-FR" sz="1600" dirty="0">
                <a:effectLst/>
              </a:rPr>
              <a:t> on </a:t>
            </a:r>
            <a:r>
              <a:rPr lang="fr-FR" sz="1600" dirty="0" err="1">
                <a:effectLst/>
              </a:rPr>
              <a:t>Wildlife</a:t>
            </a:r>
            <a:r>
              <a:rPr lang="fr-FR" sz="1600" dirty="0">
                <a:effectLst/>
              </a:rPr>
              <a:t>, </a:t>
            </a:r>
            <a:r>
              <a:rPr lang="fr-FR" sz="1600" dirty="0" err="1">
                <a:effectLst/>
              </a:rPr>
              <a:t>with</a:t>
            </a:r>
            <a:r>
              <a:rPr lang="fr-FR" sz="1600" dirty="0">
                <a:effectLst/>
              </a:rPr>
              <a:t> an Eye </a:t>
            </a:r>
            <a:r>
              <a:rPr lang="fr-FR" sz="1600" dirty="0" err="1">
                <a:effectLst/>
              </a:rPr>
              <a:t>towards</a:t>
            </a:r>
            <a:r>
              <a:rPr lang="fr-FR" sz="1600" dirty="0">
                <a:effectLst/>
              </a:rPr>
              <a:t> Mitigation ». </a:t>
            </a:r>
            <a:r>
              <a:rPr lang="fr-FR" sz="1600" i="1" dirty="0" err="1">
                <a:effectLst/>
              </a:rPr>
              <a:t>Ecology</a:t>
            </a:r>
            <a:r>
              <a:rPr lang="fr-FR" sz="1600" i="1" dirty="0">
                <a:effectLst/>
              </a:rPr>
              <a:t> </a:t>
            </a:r>
            <a:r>
              <a:rPr lang="fr-FR" sz="1600" i="1" dirty="0" err="1">
                <a:effectLst/>
              </a:rPr>
              <a:t>Letters</a:t>
            </a:r>
            <a:r>
              <a:rPr lang="fr-FR" sz="1600" dirty="0">
                <a:effectLst/>
              </a:rPr>
              <a:t> 16, n</a:t>
            </a:r>
            <a:r>
              <a:rPr lang="fr-FR" sz="1600" baseline="30000" dirty="0">
                <a:effectLst/>
              </a:rPr>
              <a:t>o</a:t>
            </a:r>
            <a:r>
              <a:rPr lang="fr-FR" sz="1600" dirty="0">
                <a:effectLst/>
              </a:rPr>
              <a:t> 1 (2013): 112‑25. </a:t>
            </a:r>
            <a:r>
              <a:rPr lang="fr-FR" sz="1600" dirty="0">
                <a:effectLst/>
                <a:hlinkClick r:id="rId6"/>
              </a:rPr>
              <a:t>https://doi.org/10.1111/ele.12009</a:t>
            </a:r>
            <a:r>
              <a:rPr lang="fr-FR" sz="1600" dirty="0">
                <a:effectLst/>
              </a:rPr>
              <a:t>.</a:t>
            </a:r>
          </a:p>
          <a:p>
            <a:pPr marL="342900" indent="-342900" algn="just">
              <a:buFont typeface="+mj-lt"/>
              <a:buAutoNum type="arabicPeriod"/>
            </a:pPr>
            <a:r>
              <a:rPr lang="fr-FR" sz="1600" dirty="0">
                <a:effectLst/>
              </a:rPr>
              <a:t>The </a:t>
            </a:r>
            <a:r>
              <a:rPr lang="fr-FR" sz="1600" dirty="0" err="1">
                <a:effectLst/>
              </a:rPr>
              <a:t>Cenozoic</a:t>
            </a:r>
            <a:r>
              <a:rPr lang="fr-FR" sz="1600" dirty="0">
                <a:effectLst/>
              </a:rPr>
              <a:t> CO2 Proxy </a:t>
            </a:r>
            <a:r>
              <a:rPr lang="fr-FR" sz="1600" dirty="0" err="1">
                <a:effectLst/>
              </a:rPr>
              <a:t>Integration</a:t>
            </a:r>
            <a:r>
              <a:rPr lang="fr-FR" sz="1600" dirty="0">
                <a:effectLst/>
              </a:rPr>
              <a:t> Project (CenCO2PIP) Consortium. « </a:t>
            </a:r>
            <a:r>
              <a:rPr lang="fr-FR" sz="1600" dirty="0" err="1">
                <a:effectLst/>
              </a:rPr>
              <a:t>Toward</a:t>
            </a:r>
            <a:r>
              <a:rPr lang="fr-FR" sz="1600" dirty="0">
                <a:effectLst/>
              </a:rPr>
              <a:t> a </a:t>
            </a:r>
            <a:r>
              <a:rPr lang="fr-FR" sz="1600" dirty="0" err="1">
                <a:effectLst/>
              </a:rPr>
              <a:t>Cenozoic</a:t>
            </a:r>
            <a:r>
              <a:rPr lang="fr-FR" sz="1600" dirty="0">
                <a:effectLst/>
              </a:rPr>
              <a:t> </a:t>
            </a:r>
            <a:r>
              <a:rPr lang="fr-FR" sz="1600" dirty="0" err="1">
                <a:effectLst/>
              </a:rPr>
              <a:t>history</a:t>
            </a:r>
            <a:r>
              <a:rPr lang="fr-FR" sz="1600" dirty="0">
                <a:effectLst/>
              </a:rPr>
              <a:t> of </a:t>
            </a:r>
            <a:r>
              <a:rPr lang="fr-FR" sz="1600" dirty="0" err="1">
                <a:effectLst/>
              </a:rPr>
              <a:t>atmospheric</a:t>
            </a:r>
            <a:r>
              <a:rPr lang="fr-FR" sz="1600" dirty="0">
                <a:effectLst/>
              </a:rPr>
              <a:t> CO2 ». </a:t>
            </a:r>
            <a:r>
              <a:rPr lang="fr-FR" sz="1600" i="1" dirty="0">
                <a:effectLst/>
              </a:rPr>
              <a:t>Science</a:t>
            </a:r>
            <a:r>
              <a:rPr lang="fr-FR" sz="1600" dirty="0">
                <a:effectLst/>
              </a:rPr>
              <a:t> 382, n</a:t>
            </a:r>
            <a:r>
              <a:rPr lang="fr-FR" sz="1600" baseline="30000" dirty="0">
                <a:effectLst/>
              </a:rPr>
              <a:t>o</a:t>
            </a:r>
            <a:r>
              <a:rPr lang="fr-FR" sz="1600" dirty="0">
                <a:effectLst/>
              </a:rPr>
              <a:t> 6675 (8 décembre 2023): eadi5177. </a:t>
            </a:r>
            <a:r>
              <a:rPr lang="fr-FR" sz="1600" dirty="0">
                <a:effectLst/>
                <a:hlinkClick r:id="rId7"/>
              </a:rPr>
              <a:t>https://doi.org/10.1126/science.adi5177</a:t>
            </a:r>
            <a:r>
              <a:rPr lang="fr-FR" sz="1600" dirty="0">
                <a:effectLst/>
              </a:rPr>
              <a:t>.</a:t>
            </a:r>
          </a:p>
          <a:p>
            <a:pPr marL="342900" indent="-342900" algn="just">
              <a:buFont typeface="+mj-lt"/>
              <a:buAutoNum type="arabicPeriod"/>
            </a:pPr>
            <a:r>
              <a:rPr lang="fr-FR" sz="1600" dirty="0">
                <a:effectLst/>
              </a:rPr>
              <a:t>Thomas, Chris D., Alison Cameron, Rhys E. Green, Michel </a:t>
            </a:r>
            <a:r>
              <a:rPr lang="fr-FR" sz="1600" dirty="0" err="1">
                <a:effectLst/>
              </a:rPr>
              <a:t>Bakkenes</a:t>
            </a:r>
            <a:r>
              <a:rPr lang="fr-FR" sz="1600" dirty="0">
                <a:effectLst/>
              </a:rPr>
              <a:t>, Linda J. Beaumont, Yvonne C. </a:t>
            </a:r>
            <a:r>
              <a:rPr lang="fr-FR" sz="1600" dirty="0" err="1">
                <a:effectLst/>
              </a:rPr>
              <a:t>Collingham</a:t>
            </a:r>
            <a:r>
              <a:rPr lang="fr-FR" sz="1600" dirty="0">
                <a:effectLst/>
              </a:rPr>
              <a:t>, </a:t>
            </a:r>
            <a:r>
              <a:rPr lang="fr-FR" sz="1600" dirty="0" err="1">
                <a:effectLst/>
              </a:rPr>
              <a:t>Barend</a:t>
            </a:r>
            <a:r>
              <a:rPr lang="fr-FR" sz="1600" dirty="0">
                <a:effectLst/>
              </a:rPr>
              <a:t> F. N. Erasmus, et al. « Extinction Risk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Nature</a:t>
            </a:r>
            <a:r>
              <a:rPr lang="fr-FR" sz="1600" dirty="0">
                <a:effectLst/>
              </a:rPr>
              <a:t> 427, n</a:t>
            </a:r>
            <a:r>
              <a:rPr lang="fr-FR" sz="1600" baseline="30000" dirty="0">
                <a:effectLst/>
              </a:rPr>
              <a:t>o</a:t>
            </a:r>
            <a:r>
              <a:rPr lang="fr-FR" sz="1600" dirty="0">
                <a:effectLst/>
              </a:rPr>
              <a:t> 6970 (janvier 2004): 145‑48. </a:t>
            </a:r>
            <a:r>
              <a:rPr lang="fr-FR" sz="1600" dirty="0">
                <a:effectLst/>
                <a:hlinkClick r:id="rId8"/>
              </a:rPr>
              <a:t>https://doi.org/10.1038/nature02121</a:t>
            </a:r>
            <a:r>
              <a:rPr lang="fr-FR" sz="1600" dirty="0">
                <a:effectLst/>
              </a:rPr>
              <a:t>.</a:t>
            </a:r>
          </a:p>
          <a:p>
            <a:pPr marL="342900" indent="-342900" algn="just">
              <a:buFont typeface="+mj-lt"/>
              <a:buAutoNum type="arabicPeriod"/>
            </a:pPr>
            <a:r>
              <a:rPr lang="fr-FR" sz="1600" dirty="0">
                <a:effectLst/>
              </a:rPr>
              <a:t>Urban, Mark C. « </a:t>
            </a:r>
            <a:r>
              <a:rPr lang="fr-FR" sz="1600" dirty="0" err="1">
                <a:effectLst/>
              </a:rPr>
              <a:t>Accelerating</a:t>
            </a:r>
            <a:r>
              <a:rPr lang="fr-FR" sz="1600" dirty="0">
                <a:effectLst/>
              </a:rPr>
              <a:t> extinction </a:t>
            </a:r>
            <a:r>
              <a:rPr lang="fr-FR" sz="1600" dirty="0" err="1">
                <a:effectLst/>
              </a:rPr>
              <a:t>risk</a:t>
            </a:r>
            <a:r>
              <a:rPr lang="fr-FR" sz="1600" dirty="0">
                <a:effectLst/>
              </a:rPr>
              <a:t> </a:t>
            </a:r>
            <a:r>
              <a:rPr lang="fr-FR" sz="1600" dirty="0" err="1">
                <a:effectLst/>
              </a:rPr>
              <a:t>from</a:t>
            </a:r>
            <a:r>
              <a:rPr lang="fr-FR" sz="1600" dirty="0">
                <a:effectLst/>
              </a:rPr>
              <a:t> </a:t>
            </a:r>
            <a:r>
              <a:rPr lang="fr-FR" sz="1600" dirty="0" err="1">
                <a:effectLst/>
              </a:rPr>
              <a:t>climate</a:t>
            </a:r>
            <a:r>
              <a:rPr lang="fr-FR" sz="1600" dirty="0">
                <a:effectLst/>
              </a:rPr>
              <a:t> change ». </a:t>
            </a:r>
            <a:r>
              <a:rPr lang="fr-FR" sz="1600" i="1" dirty="0">
                <a:effectLst/>
              </a:rPr>
              <a:t>Science</a:t>
            </a:r>
            <a:r>
              <a:rPr lang="fr-FR" sz="1600" dirty="0">
                <a:effectLst/>
              </a:rPr>
              <a:t> 348, n</a:t>
            </a:r>
            <a:r>
              <a:rPr lang="fr-FR" sz="1600" baseline="30000" dirty="0">
                <a:effectLst/>
              </a:rPr>
              <a:t>o</a:t>
            </a:r>
            <a:r>
              <a:rPr lang="fr-FR" sz="1600" dirty="0">
                <a:effectLst/>
              </a:rPr>
              <a:t> 6234 (mai 2015): 571‑73. </a:t>
            </a:r>
            <a:r>
              <a:rPr lang="fr-FR" sz="1600" dirty="0">
                <a:effectLst/>
                <a:hlinkClick r:id="rId9"/>
              </a:rPr>
              <a:t>https://doi.org/10.1126/science.aaa4984</a:t>
            </a:r>
            <a:r>
              <a:rPr lang="fr-FR" sz="1600" dirty="0">
                <a:effectLst/>
              </a:rPr>
              <a:t>.</a:t>
            </a:r>
          </a:p>
          <a:p>
            <a:pPr marL="342900" indent="-342900" algn="just">
              <a:buFont typeface="+mj-lt"/>
              <a:buAutoNum type="arabicPeriod"/>
            </a:pPr>
            <a:r>
              <a:rPr lang="fr-FR" sz="1600" dirty="0">
                <a:effectLst/>
              </a:rPr>
              <a:t>Vega, </a:t>
            </a:r>
            <a:r>
              <a:rPr lang="fr-FR" sz="1600" dirty="0" err="1">
                <a:effectLst/>
              </a:rPr>
              <a:t>Elwyn</a:t>
            </a:r>
            <a:r>
              <a:rPr lang="fr-FR" sz="1600" dirty="0">
                <a:effectLst/>
              </a:rPr>
              <a:t> de la, Thomas B. </a:t>
            </a:r>
            <a:r>
              <a:rPr lang="fr-FR" sz="1600" dirty="0" err="1">
                <a:effectLst/>
              </a:rPr>
              <a:t>Chalk</a:t>
            </a:r>
            <a:r>
              <a:rPr lang="fr-FR" sz="1600" dirty="0">
                <a:effectLst/>
              </a:rPr>
              <a:t>, Paul A. Wilson, Ratna Priya </a:t>
            </a:r>
            <a:r>
              <a:rPr lang="fr-FR" sz="1600" dirty="0" err="1">
                <a:effectLst/>
              </a:rPr>
              <a:t>Bysani</a:t>
            </a:r>
            <a:r>
              <a:rPr lang="fr-FR" sz="1600" dirty="0">
                <a:effectLst/>
              </a:rPr>
              <a:t>, et Gavin L. Foster. « </a:t>
            </a:r>
            <a:r>
              <a:rPr lang="fr-FR" sz="1600" dirty="0" err="1">
                <a:effectLst/>
              </a:rPr>
              <a:t>Atmospheric</a:t>
            </a:r>
            <a:r>
              <a:rPr lang="fr-FR" sz="1600" dirty="0">
                <a:effectLst/>
              </a:rPr>
              <a:t> CO2 </a:t>
            </a:r>
            <a:r>
              <a:rPr lang="fr-FR" sz="1600" dirty="0" err="1">
                <a:effectLst/>
              </a:rPr>
              <a:t>during</a:t>
            </a:r>
            <a:r>
              <a:rPr lang="fr-FR" sz="1600" dirty="0">
                <a:effectLst/>
              </a:rPr>
              <a:t> the </a:t>
            </a:r>
            <a:r>
              <a:rPr lang="fr-FR" sz="1600" dirty="0" err="1">
                <a:effectLst/>
              </a:rPr>
              <a:t>Mid-Piacenzian</a:t>
            </a:r>
            <a:r>
              <a:rPr lang="fr-FR" sz="1600" dirty="0">
                <a:effectLst/>
              </a:rPr>
              <a:t> Warm </a:t>
            </a:r>
            <a:r>
              <a:rPr lang="fr-FR" sz="1600" dirty="0" err="1">
                <a:effectLst/>
              </a:rPr>
              <a:t>Period</a:t>
            </a:r>
            <a:r>
              <a:rPr lang="fr-FR" sz="1600" dirty="0">
                <a:effectLst/>
              </a:rPr>
              <a:t> and the M2 Glaciation ». </a:t>
            </a:r>
            <a:r>
              <a:rPr lang="fr-FR" sz="1600" i="1" dirty="0">
                <a:effectLst/>
              </a:rPr>
              <a:t>Scientific Reports</a:t>
            </a:r>
            <a:r>
              <a:rPr lang="fr-FR" sz="1600" dirty="0">
                <a:effectLst/>
              </a:rPr>
              <a:t> 10, n</a:t>
            </a:r>
            <a:r>
              <a:rPr lang="fr-FR" sz="1600" baseline="30000" dirty="0">
                <a:effectLst/>
              </a:rPr>
              <a:t>o</a:t>
            </a:r>
            <a:r>
              <a:rPr lang="fr-FR" sz="1600" dirty="0">
                <a:effectLst/>
              </a:rPr>
              <a:t> 1 (9 juillet 2020): 11002. </a:t>
            </a:r>
            <a:r>
              <a:rPr lang="fr-FR" sz="1600" dirty="0">
                <a:effectLst/>
                <a:hlinkClick r:id="rId10"/>
              </a:rPr>
              <a:t>https://doi.org/10.1038/s41598-020-67154-8</a:t>
            </a:r>
            <a:r>
              <a:rPr lang="fr-FR" sz="1600" dirty="0">
                <a:effectLst/>
              </a:rPr>
              <a:t>.</a:t>
            </a:r>
          </a:p>
          <a:p>
            <a:pPr marL="342900" indent="-342900" algn="just">
              <a:buFont typeface="+mj-lt"/>
              <a:buAutoNum type="arabicPeriod"/>
            </a:pPr>
            <a:r>
              <a:rPr lang="fr-FR" sz="1600" dirty="0">
                <a:effectLst/>
              </a:rPr>
              <a:t>WWF Living Planet Report 2024 A System in </a:t>
            </a:r>
            <a:r>
              <a:rPr lang="fr-FR" sz="1600" dirty="0" err="1">
                <a:effectLst/>
              </a:rPr>
              <a:t>Peril</a:t>
            </a:r>
            <a:r>
              <a:rPr lang="fr-FR" sz="1600" dirty="0">
                <a:effectLst/>
              </a:rPr>
              <a:t>. 1. </a:t>
            </a:r>
            <a:r>
              <a:rPr lang="fr-FR" sz="1600" dirty="0" err="1">
                <a:effectLst/>
              </a:rPr>
              <a:t>unveränderte</a:t>
            </a:r>
            <a:r>
              <a:rPr lang="fr-FR" sz="1600" dirty="0">
                <a:effectLst/>
              </a:rPr>
              <a:t> </a:t>
            </a:r>
            <a:r>
              <a:rPr lang="fr-FR" sz="1600" dirty="0" err="1">
                <a:effectLst/>
              </a:rPr>
              <a:t>engl</a:t>
            </a:r>
            <a:r>
              <a:rPr lang="fr-FR" sz="1600" dirty="0">
                <a:effectLst/>
              </a:rPr>
              <a:t>.-</a:t>
            </a:r>
            <a:r>
              <a:rPr lang="fr-FR" sz="1600" dirty="0" err="1">
                <a:effectLst/>
              </a:rPr>
              <a:t>sprachige</a:t>
            </a:r>
            <a:r>
              <a:rPr lang="fr-FR" sz="1600" dirty="0">
                <a:effectLst/>
              </a:rPr>
              <a:t> </a:t>
            </a:r>
            <a:r>
              <a:rPr lang="fr-FR" sz="1600" dirty="0" err="1">
                <a:effectLst/>
              </a:rPr>
              <a:t>Gesamtausgabe</a:t>
            </a:r>
            <a:r>
              <a:rPr lang="fr-FR" sz="1600" dirty="0">
                <a:effectLst/>
              </a:rPr>
              <a:t> 2024. Berlin: WWF </a:t>
            </a:r>
            <a:r>
              <a:rPr lang="fr-FR" sz="1600" dirty="0" err="1">
                <a:effectLst/>
              </a:rPr>
              <a:t>Deutschland</a:t>
            </a:r>
            <a:r>
              <a:rPr lang="fr-FR" sz="1600" dirty="0">
                <a:effectLst/>
              </a:rPr>
              <a:t>, 2024.</a:t>
            </a:r>
          </a:p>
        </p:txBody>
      </p:sp>
    </p:spTree>
    <p:extLst>
      <p:ext uri="{BB962C8B-B14F-4D97-AF65-F5344CB8AC3E}">
        <p14:creationId xmlns:p14="http://schemas.microsoft.com/office/powerpoint/2010/main" val="378717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661EC-A4DD-7A63-4201-E3936EBFE53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CA88353-533B-1664-8142-BE0712A6A6E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8411FC65-4DC5-33A6-D64D-5AD56AFF0B0D}"/>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 statut, tendances et menaces</a:t>
            </a:r>
            <a:endParaRPr lang="fr-FR" sz="2400" b="0" i="0" dirty="0">
              <a:solidFill>
                <a:srgbClr val="1F1F1F"/>
              </a:solidFill>
              <a:effectLst/>
            </a:endParaRPr>
          </a:p>
        </p:txBody>
      </p:sp>
      <p:sp>
        <p:nvSpPr>
          <p:cNvPr id="4" name="ZoneTexte 3">
            <a:extLst>
              <a:ext uri="{FF2B5EF4-FFF2-40B4-BE49-F238E27FC236}">
                <a16:creationId xmlns:a16="http://schemas.microsoft.com/office/drawing/2014/main" id="{C92D885A-C208-90F8-659D-DDBC65EB2F94}"/>
              </a:ext>
            </a:extLst>
          </p:cNvPr>
          <p:cNvSpPr txBox="1"/>
          <p:nvPr/>
        </p:nvSpPr>
        <p:spPr>
          <a:xfrm>
            <a:off x="0" y="955700"/>
            <a:ext cx="12192000" cy="5816977"/>
          </a:xfrm>
          <a:prstGeom prst="rect">
            <a:avLst/>
          </a:prstGeom>
          <a:noFill/>
        </p:spPr>
        <p:txBody>
          <a:bodyPr wrap="square">
            <a:spAutoFit/>
          </a:bodyPr>
          <a:lstStyle/>
          <a:p>
            <a:pPr marL="342900" indent="-342900" algn="just">
              <a:buFont typeface="+mj-lt"/>
              <a:buAutoNum type="arabicPeriod"/>
            </a:pP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COSEWIC </a:t>
            </a:r>
            <a:r>
              <a:rPr lang="fr-FR" sz="1700" dirty="0" err="1">
                <a:effectLst/>
              </a:rPr>
              <a:t>Assessment</a:t>
            </a:r>
            <a:r>
              <a:rPr lang="fr-FR" sz="1700" dirty="0">
                <a:effectLst/>
              </a:rPr>
              <a:t> and </a:t>
            </a:r>
            <a:r>
              <a:rPr lang="fr-FR" sz="1700" dirty="0" err="1">
                <a:effectLst/>
              </a:rPr>
              <a:t>Status</a:t>
            </a:r>
            <a:r>
              <a:rPr lang="fr-FR" sz="1700" dirty="0">
                <a:effectLst/>
              </a:rPr>
              <a:t> Report 2022 ». </a:t>
            </a:r>
            <a:r>
              <a:rPr lang="fr-FR" sz="1700" dirty="0" err="1">
                <a:effectLst/>
              </a:rPr>
              <a:t>Featured</a:t>
            </a:r>
            <a:r>
              <a:rPr lang="fr-FR" sz="1700" dirty="0">
                <a:effectLst/>
              </a:rPr>
              <a:t> articles, 18 octobre 2023. </a:t>
            </a:r>
            <a:r>
              <a:rPr lang="fr-FR" sz="1700" dirty="0">
                <a:effectLst/>
                <a:hlinkClick r:id="rId3"/>
              </a:rPr>
              <a:t>https://www.canada.ca/en/environment-climate-change/services/species-risk-public-registry/cosewic-assessments-status-reports/bicknell-thrush-2022.html</a:t>
            </a:r>
            <a:r>
              <a:rPr lang="fr-FR" sz="1700" dirty="0">
                <a:effectLst/>
              </a:rPr>
              <a:t>.</a:t>
            </a:r>
          </a:p>
          <a:p>
            <a:pPr marL="342900" indent="-342900" algn="just">
              <a:buFont typeface="+mj-lt"/>
              <a:buAutoNum type="arabicPeriod"/>
            </a:pPr>
            <a:r>
              <a:rPr lang="fr-FR" sz="1700" dirty="0" err="1">
                <a:effectLst/>
              </a:rPr>
              <a:t>BirdLife</a:t>
            </a:r>
            <a:r>
              <a:rPr lang="fr-FR" sz="1700" dirty="0">
                <a:effectLst/>
              </a:rPr>
              <a:t> </a:t>
            </a:r>
            <a:r>
              <a:rPr lang="fr-FR" sz="1700" dirty="0" err="1">
                <a:effectLst/>
              </a:rPr>
              <a:t>DataZone</a:t>
            </a:r>
            <a:r>
              <a:rPr lang="fr-FR" sz="1700" dirty="0">
                <a:effectLst/>
              </a:rPr>
              <a:t>.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Species</a:t>
            </a:r>
            <a:r>
              <a:rPr lang="fr-FR" sz="1700" dirty="0">
                <a:effectLst/>
              </a:rPr>
              <a:t> ». Consulté le 18 avril 2025. </a:t>
            </a:r>
            <a:r>
              <a:rPr lang="fr-FR" sz="1700" dirty="0">
                <a:effectLst/>
                <a:hlinkClick r:id="rId4"/>
              </a:rPr>
              <a:t>https://datazone.birdlife.org/species/factsheet/bicknells-thrush-catharus-bicknelli</a:t>
            </a:r>
            <a:r>
              <a:rPr lang="fr-FR" sz="1700" dirty="0">
                <a:effectLst/>
              </a:rPr>
              <a:t>.</a:t>
            </a:r>
          </a:p>
          <a:p>
            <a:pPr marL="342900" indent="-342900" algn="just">
              <a:buFont typeface="+mj-lt"/>
              <a:buAutoNum type="arabicPeriod"/>
            </a:pPr>
            <a:r>
              <a:rPr lang="fr-FR" sz="1700" dirty="0">
                <a:effectLst/>
              </a:rPr>
              <a:t>Cadieux, Philippe, Yan Boulanger, </a:t>
            </a:r>
            <a:r>
              <a:rPr lang="fr-FR" sz="1700" dirty="0" err="1">
                <a:effectLst/>
              </a:rPr>
              <a:t>Dominic</a:t>
            </a:r>
            <a:r>
              <a:rPr lang="fr-FR" sz="1700" dirty="0">
                <a:effectLst/>
              </a:rPr>
              <a:t> Cyr, Anthony R. Taylor, David T. Price, et Junior A. Tremblay. « </a:t>
            </a:r>
            <a:r>
              <a:rPr lang="fr-FR" sz="1700" dirty="0" err="1">
                <a:effectLst/>
              </a:rPr>
              <a:t>Spatially</a:t>
            </a:r>
            <a:r>
              <a:rPr lang="fr-FR" sz="1700" dirty="0">
                <a:effectLst/>
              </a:rPr>
              <a:t> explicit </a:t>
            </a:r>
            <a:r>
              <a:rPr lang="fr-FR" sz="1700" dirty="0" err="1">
                <a:effectLst/>
              </a:rPr>
              <a:t>climate</a:t>
            </a:r>
            <a:r>
              <a:rPr lang="fr-FR" sz="1700" dirty="0">
                <a:effectLst/>
              </a:rPr>
              <a:t> change projections for the </a:t>
            </a:r>
            <a:r>
              <a:rPr lang="fr-FR" sz="1700" dirty="0" err="1">
                <a:effectLst/>
              </a:rPr>
              <a:t>recovery</a:t>
            </a:r>
            <a:r>
              <a:rPr lang="fr-FR" sz="1700" dirty="0">
                <a:effectLst/>
              </a:rPr>
              <a:t> planning of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a:t>
            </a:r>
            <a:r>
              <a:rPr lang="fr-FR" sz="1700" i="1" dirty="0">
                <a:effectLst/>
              </a:rPr>
              <a:t>Catharus </a:t>
            </a:r>
            <a:r>
              <a:rPr lang="fr-FR" sz="1700" i="1" dirty="0" err="1">
                <a:effectLst/>
              </a:rPr>
              <a:t>Bicknelli</a:t>
            </a:r>
            <a:r>
              <a:rPr lang="fr-FR" sz="1700" dirty="0">
                <a:effectLst/>
              </a:rPr>
              <a:t>) as a case </a:t>
            </a:r>
            <a:r>
              <a:rPr lang="fr-FR" sz="1700" dirty="0" err="1">
                <a:effectLst/>
              </a:rPr>
              <a:t>study</a:t>
            </a:r>
            <a:r>
              <a:rPr lang="fr-FR" sz="1700" dirty="0">
                <a:effectLst/>
              </a:rPr>
              <a:t> ». </a:t>
            </a:r>
            <a:r>
              <a:rPr lang="fr-FR" sz="1700" i="1" dirty="0">
                <a:effectLst/>
              </a:rPr>
              <a:t>Global </a:t>
            </a:r>
            <a:r>
              <a:rPr lang="fr-FR" sz="1700" i="1" dirty="0" err="1">
                <a:effectLst/>
              </a:rPr>
              <a:t>Ecology</a:t>
            </a:r>
            <a:r>
              <a:rPr lang="fr-FR" sz="1700" i="1" dirty="0">
                <a:effectLst/>
              </a:rPr>
              <a:t> and Conservation</a:t>
            </a:r>
            <a:r>
              <a:rPr lang="fr-FR" sz="1700" dirty="0">
                <a:effectLst/>
              </a:rPr>
              <a:t> 17 (1 janvier 2019): e00530. </a:t>
            </a:r>
            <a:r>
              <a:rPr lang="fr-FR" sz="1700" dirty="0">
                <a:effectLst/>
                <a:hlinkClick r:id="rId5"/>
              </a:rPr>
              <a:t>https://doi.org/10.1016/j.gecco.2019.e00530</a:t>
            </a:r>
            <a:r>
              <a:rPr lang="fr-FR" sz="1700" dirty="0">
                <a:effectLst/>
              </a:rPr>
              <a:t>.</a:t>
            </a:r>
          </a:p>
          <a:p>
            <a:pPr marL="342900" indent="-342900" algn="just">
              <a:buFont typeface="+mj-lt"/>
              <a:buAutoNum type="arabicPeriod"/>
            </a:pPr>
            <a:r>
              <a:rPr lang="fr-FR" sz="1700" dirty="0">
                <a:effectLst/>
              </a:rPr>
              <a:t>Freeman, Benjamin G., et Graham Montgomery. « </a:t>
            </a:r>
            <a:r>
              <a:rPr lang="fr-FR" sz="1700" dirty="0" err="1">
                <a:effectLst/>
              </a:rPr>
              <a:t>Interspecific</a:t>
            </a:r>
            <a:r>
              <a:rPr lang="fr-FR" sz="1700" dirty="0">
                <a:effectLst/>
              </a:rPr>
              <a:t> </a:t>
            </a:r>
            <a:r>
              <a:rPr lang="fr-FR" sz="1700" dirty="0" err="1">
                <a:effectLst/>
              </a:rPr>
              <a:t>aggression</a:t>
            </a:r>
            <a:r>
              <a:rPr lang="fr-FR" sz="1700" dirty="0">
                <a:effectLst/>
              </a:rPr>
              <a:t> by the </a:t>
            </a:r>
            <a:r>
              <a:rPr lang="fr-FR" sz="1700" dirty="0" err="1">
                <a:effectLst/>
              </a:rPr>
              <a:t>Swainson’s</a:t>
            </a:r>
            <a:r>
              <a:rPr lang="fr-FR" sz="1700" dirty="0">
                <a:effectLst/>
              </a:rPr>
              <a:t> </a:t>
            </a:r>
            <a:r>
              <a:rPr lang="fr-FR" sz="1700" dirty="0" err="1">
                <a:effectLst/>
              </a:rPr>
              <a:t>Thrush</a:t>
            </a:r>
            <a:r>
              <a:rPr lang="fr-FR" sz="1700" dirty="0">
                <a:effectLst/>
              </a:rPr>
              <a:t> (Catharus </a:t>
            </a:r>
            <a:r>
              <a:rPr lang="fr-FR" sz="1700" dirty="0" err="1">
                <a:effectLst/>
              </a:rPr>
              <a:t>ustulatus</a:t>
            </a:r>
            <a:r>
              <a:rPr lang="fr-FR" sz="1700" dirty="0">
                <a:effectLst/>
              </a:rPr>
              <a:t>) </a:t>
            </a:r>
            <a:r>
              <a:rPr lang="fr-FR" sz="1700" dirty="0" err="1">
                <a:effectLst/>
              </a:rPr>
              <a:t>may</a:t>
            </a:r>
            <a:r>
              <a:rPr lang="fr-FR" sz="1700" dirty="0">
                <a:effectLst/>
              </a:rPr>
              <a:t> </a:t>
            </a:r>
            <a:r>
              <a:rPr lang="fr-FR" sz="1700" dirty="0" err="1">
                <a:effectLst/>
              </a:rPr>
              <a:t>limit</a:t>
            </a:r>
            <a:r>
              <a:rPr lang="fr-FR" sz="1700" dirty="0">
                <a:effectLst/>
              </a:rPr>
              <a:t> the distribution of the </a:t>
            </a:r>
            <a:r>
              <a:rPr lang="fr-FR" sz="1700" dirty="0" err="1">
                <a:effectLst/>
              </a:rPr>
              <a:t>threatened</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in the Adirondack </a:t>
            </a:r>
            <a:r>
              <a:rPr lang="fr-FR" sz="1700" dirty="0" err="1">
                <a:effectLst/>
              </a:rPr>
              <a:t>Mountains</a:t>
            </a:r>
            <a:r>
              <a:rPr lang="fr-FR" sz="1700" dirty="0">
                <a:effectLst/>
              </a:rPr>
              <a:t> ». </a:t>
            </a:r>
            <a:r>
              <a:rPr lang="fr-FR" sz="1700" i="1" dirty="0">
                <a:effectLst/>
              </a:rPr>
              <a:t>The Condor: </a:t>
            </a:r>
            <a:r>
              <a:rPr lang="fr-FR" sz="1700" i="1" dirty="0" err="1">
                <a:effectLst/>
              </a:rPr>
              <a:t>Ornithological</a:t>
            </a:r>
            <a:r>
              <a:rPr lang="fr-FR" sz="1700" i="1" dirty="0">
                <a:effectLst/>
              </a:rPr>
              <a:t> Applications</a:t>
            </a:r>
            <a:r>
              <a:rPr lang="fr-FR" sz="1700" dirty="0">
                <a:effectLst/>
              </a:rPr>
              <a:t> 118, n</a:t>
            </a:r>
            <a:r>
              <a:rPr lang="fr-FR" sz="1700" baseline="30000" dirty="0">
                <a:effectLst/>
              </a:rPr>
              <a:t>o</a:t>
            </a:r>
            <a:r>
              <a:rPr lang="fr-FR" sz="1700" dirty="0">
                <a:effectLst/>
              </a:rPr>
              <a:t> 1 (1 février 2016): 169‑78. </a:t>
            </a:r>
            <a:r>
              <a:rPr lang="fr-FR" sz="1700" dirty="0">
                <a:effectLst/>
                <a:hlinkClick r:id="rId6"/>
              </a:rPr>
              <a:t>https://doi.org/10.1650/CONDOR-15-145.1</a:t>
            </a:r>
            <a:r>
              <a:rPr lang="fr-FR" sz="1700" dirty="0">
                <a:effectLst/>
              </a:rPr>
              <a:t>.</a:t>
            </a:r>
          </a:p>
          <a:p>
            <a:pPr marL="342900" indent="-342900" algn="just">
              <a:buFont typeface="+mj-lt"/>
              <a:buAutoNum type="arabicPeriod"/>
            </a:pPr>
            <a:r>
              <a:rPr lang="fr-FR" sz="1700" dirty="0">
                <a:effectLst/>
              </a:rPr>
              <a:t>« Grive de </a:t>
            </a:r>
            <a:r>
              <a:rPr lang="fr-FR" sz="1700" dirty="0" err="1">
                <a:effectLst/>
              </a:rPr>
              <a:t>Bicknell</a:t>
            </a:r>
            <a:r>
              <a:rPr lang="fr-FR" sz="1700" dirty="0">
                <a:effectLst/>
              </a:rPr>
              <a:t> - Carte des tendances - Statuts et tendances </a:t>
            </a:r>
            <a:r>
              <a:rPr lang="fr-FR" sz="1700" dirty="0" err="1">
                <a:effectLst/>
              </a:rPr>
              <a:t>eBird</a:t>
            </a:r>
            <a:r>
              <a:rPr lang="fr-FR" sz="1700" dirty="0">
                <a:effectLst/>
              </a:rPr>
              <a:t> ». Consulté le 18 avril 2025. </a:t>
            </a:r>
            <a:r>
              <a:rPr lang="fr-FR" sz="1700" dirty="0">
                <a:effectLst/>
                <a:hlinkClick r:id="rId7"/>
              </a:rPr>
              <a:t>https://science.ebird.org/status-and-trends/species/bicthr/trends-map</a:t>
            </a:r>
            <a:r>
              <a:rPr lang="fr-FR" sz="1700" dirty="0">
                <a:effectLst/>
              </a:rPr>
              <a:t>.</a:t>
            </a:r>
          </a:p>
          <a:p>
            <a:pPr marL="342900" indent="-342900" algn="just">
              <a:buFont typeface="+mj-lt"/>
              <a:buAutoNum type="arabicPeriod"/>
            </a:pPr>
            <a:r>
              <a:rPr lang="fr-FR" sz="1700" dirty="0">
                <a:effectLst/>
              </a:rPr>
              <a:t>Lemaître, Jérôme, et Vincent Lamarre. « </a:t>
            </a:r>
            <a:r>
              <a:rPr lang="fr-FR" sz="1700" dirty="0" err="1">
                <a:effectLst/>
              </a:rPr>
              <a:t>Effects</a:t>
            </a:r>
            <a:r>
              <a:rPr lang="fr-FR" sz="1700" dirty="0">
                <a:effectLst/>
              </a:rPr>
              <a:t> of Wind Energy Production on a </a:t>
            </a:r>
            <a:r>
              <a:rPr lang="fr-FR" sz="1700" dirty="0" err="1">
                <a:effectLst/>
              </a:rPr>
              <a:t>Threatened</a:t>
            </a:r>
            <a:r>
              <a:rPr lang="fr-FR" sz="1700" dirty="0">
                <a:effectLst/>
              </a:rPr>
              <a:t> </a:t>
            </a:r>
            <a:r>
              <a:rPr lang="fr-FR" sz="1700" dirty="0" err="1">
                <a:effectLst/>
              </a:rPr>
              <a:t>Species</a:t>
            </a:r>
            <a:r>
              <a:rPr lang="fr-FR" sz="1700" dirty="0">
                <a:effectLst/>
              </a:rPr>
              <a:t>, the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a:t>
            </a:r>
            <a:r>
              <a:rPr lang="fr-FR" sz="1700" dirty="0" err="1">
                <a:effectLst/>
              </a:rPr>
              <a:t>with</a:t>
            </a:r>
            <a:r>
              <a:rPr lang="fr-FR" sz="1700" dirty="0">
                <a:effectLst/>
              </a:rPr>
              <a:t> and </a:t>
            </a:r>
            <a:r>
              <a:rPr lang="fr-FR" sz="1700" dirty="0" err="1">
                <a:effectLst/>
              </a:rPr>
              <a:t>without</a:t>
            </a:r>
            <a:r>
              <a:rPr lang="fr-FR" sz="1700" dirty="0">
                <a:effectLst/>
              </a:rPr>
              <a:t> Mitigation ». </a:t>
            </a:r>
            <a:r>
              <a:rPr lang="fr-FR" sz="1700" i="1" dirty="0">
                <a:effectLst/>
              </a:rPr>
              <a:t>Bird Conservation International</a:t>
            </a:r>
            <a:r>
              <a:rPr lang="fr-FR" sz="1700" dirty="0">
                <a:effectLst/>
              </a:rPr>
              <a:t> 30, n</a:t>
            </a:r>
            <a:r>
              <a:rPr lang="fr-FR" sz="1700" baseline="30000" dirty="0">
                <a:effectLst/>
              </a:rPr>
              <a:t>o</a:t>
            </a:r>
            <a:r>
              <a:rPr lang="fr-FR" sz="1700" dirty="0">
                <a:effectLst/>
              </a:rPr>
              <a:t> 2 (juin 2020): 194‑209. </a:t>
            </a:r>
            <a:r>
              <a:rPr lang="fr-FR" sz="1700" dirty="0">
                <a:effectLst/>
                <a:hlinkClick r:id="rId8"/>
              </a:rPr>
              <a:t>https://doi.org/10.1017/S095927092000012X</a:t>
            </a:r>
            <a:r>
              <a:rPr lang="fr-FR" sz="1700" dirty="0">
                <a:effectLst/>
              </a:rPr>
              <a:t>.</a:t>
            </a:r>
          </a:p>
          <a:p>
            <a:pPr marL="342900" indent="-342900" algn="just">
              <a:buFont typeface="+mj-lt"/>
              <a:buAutoNum type="arabicPeriod"/>
            </a:pPr>
            <a:r>
              <a:rPr lang="fr-FR" sz="1700" dirty="0">
                <a:effectLst/>
              </a:rPr>
              <a:t>Lloyd, John D. (</a:t>
            </a:r>
            <a:r>
              <a:rPr lang="fr-FR" sz="1700" dirty="0" err="1">
                <a:effectLst/>
              </a:rPr>
              <a:t>ed</a:t>
            </a:r>
            <a:r>
              <a:rPr lang="fr-FR" sz="1700" dirty="0">
                <a:effectLst/>
              </a:rPr>
              <a:t> ), et Kent P. (</a:t>
            </a:r>
            <a:r>
              <a:rPr lang="fr-FR" sz="1700" dirty="0" err="1">
                <a:effectLst/>
              </a:rPr>
              <a:t>ed</a:t>
            </a:r>
            <a:r>
              <a:rPr lang="fr-FR" sz="1700" dirty="0">
                <a:effectLst/>
              </a:rPr>
              <a:t> ) </a:t>
            </a:r>
            <a:r>
              <a:rPr lang="fr-FR" sz="1700" dirty="0" err="1">
                <a:effectLst/>
              </a:rPr>
              <a:t>McFarland</a:t>
            </a:r>
            <a:r>
              <a:rPr lang="fr-FR" sz="1700" dirty="0">
                <a:effectLst/>
              </a:rPr>
              <a:t>. « A Conservation Action Plan for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 2017. </a:t>
            </a:r>
            <a:r>
              <a:rPr lang="fr-FR" sz="1700" dirty="0">
                <a:effectLst/>
                <a:hlinkClick r:id="rId9"/>
              </a:rPr>
              <a:t>https://bvearmb.do/handle/123456789/2316</a:t>
            </a:r>
            <a:r>
              <a:rPr lang="fr-FR" sz="1700" dirty="0">
                <a:effectLst/>
              </a:rPr>
              <a:t>.</a:t>
            </a:r>
          </a:p>
          <a:p>
            <a:pPr marL="342900" indent="-342900" algn="just">
              <a:buFont typeface="+mj-lt"/>
              <a:buAutoNum type="arabicPeriod"/>
            </a:pPr>
            <a:r>
              <a:rPr lang="fr-FR" sz="1700" dirty="0" err="1">
                <a:effectLst/>
              </a:rPr>
              <a:t>Mackey</a:t>
            </a:r>
            <a:r>
              <a:rPr lang="fr-FR" sz="1700" dirty="0">
                <a:effectLst/>
              </a:rPr>
              <a:t>, Brendan, Sonia Hugh, Patrick Norman, Brendan M. Rogers, et </a:t>
            </a:r>
            <a:r>
              <a:rPr lang="fr-FR" sz="1700" dirty="0" err="1">
                <a:effectLst/>
              </a:rPr>
              <a:t>Dominick</a:t>
            </a:r>
            <a:r>
              <a:rPr lang="fr-FR" sz="1700" dirty="0">
                <a:effectLst/>
              </a:rPr>
              <a:t> </a:t>
            </a:r>
            <a:r>
              <a:rPr lang="fr-FR" sz="1700" dirty="0" err="1">
                <a:effectLst/>
              </a:rPr>
              <a:t>Dellasala</a:t>
            </a:r>
            <a:r>
              <a:rPr lang="fr-FR" sz="1700" dirty="0">
                <a:effectLst/>
              </a:rPr>
              <a:t>. « Insights </a:t>
            </a:r>
            <a:r>
              <a:rPr lang="fr-FR" sz="1700" dirty="0" err="1">
                <a:effectLst/>
              </a:rPr>
              <a:t>into</a:t>
            </a:r>
            <a:r>
              <a:rPr lang="fr-FR" sz="1700" dirty="0">
                <a:effectLst/>
              </a:rPr>
              <a:t> </a:t>
            </a:r>
            <a:r>
              <a:rPr lang="fr-FR" sz="1700" dirty="0" err="1">
                <a:effectLst/>
              </a:rPr>
              <a:t>Boreal</a:t>
            </a:r>
            <a:r>
              <a:rPr lang="fr-FR" sz="1700" dirty="0">
                <a:effectLst/>
              </a:rPr>
              <a:t> Forest </a:t>
            </a:r>
            <a:r>
              <a:rPr lang="fr-FR" sz="1700" dirty="0" err="1">
                <a:effectLst/>
              </a:rPr>
              <a:t>Disturbance</a:t>
            </a:r>
            <a:r>
              <a:rPr lang="fr-FR" sz="1700" dirty="0">
                <a:effectLst/>
              </a:rPr>
              <a:t> </a:t>
            </a:r>
            <a:r>
              <a:rPr lang="fr-FR" sz="1700" dirty="0" err="1">
                <a:effectLst/>
              </a:rPr>
              <a:t>from</a:t>
            </a:r>
            <a:r>
              <a:rPr lang="fr-FR" sz="1700" dirty="0">
                <a:effectLst/>
              </a:rPr>
              <a:t> </a:t>
            </a:r>
            <a:r>
              <a:rPr lang="fr-FR" sz="1700" dirty="0" err="1">
                <a:effectLst/>
              </a:rPr>
              <a:t>Canopy</a:t>
            </a:r>
            <a:r>
              <a:rPr lang="fr-FR" sz="1700" dirty="0">
                <a:effectLst/>
              </a:rPr>
              <a:t> </a:t>
            </a:r>
            <a:r>
              <a:rPr lang="fr-FR" sz="1700" dirty="0" err="1">
                <a:effectLst/>
              </a:rPr>
              <a:t>Stability</a:t>
            </a:r>
            <a:r>
              <a:rPr lang="fr-FR" sz="1700" dirty="0">
                <a:effectLst/>
              </a:rPr>
              <a:t> Index ». </a:t>
            </a:r>
            <a:r>
              <a:rPr lang="fr-FR" sz="1700" i="1" dirty="0">
                <a:effectLst/>
              </a:rPr>
              <a:t>Land</a:t>
            </a:r>
            <a:r>
              <a:rPr lang="fr-FR" sz="1700" dirty="0">
                <a:effectLst/>
              </a:rPr>
              <a:t> 13, n</a:t>
            </a:r>
            <a:r>
              <a:rPr lang="fr-FR" sz="1700" baseline="30000" dirty="0">
                <a:effectLst/>
              </a:rPr>
              <a:t>o</a:t>
            </a:r>
            <a:r>
              <a:rPr lang="fr-FR" sz="1700" dirty="0">
                <a:effectLst/>
              </a:rPr>
              <a:t> 10 (octobre 2024): 1644. </a:t>
            </a:r>
            <a:r>
              <a:rPr lang="fr-FR" sz="1700" dirty="0">
                <a:effectLst/>
                <a:hlinkClick r:id="rId10"/>
              </a:rPr>
              <a:t>https://doi.org/10.3390/land13101644</a:t>
            </a:r>
            <a:r>
              <a:rPr lang="fr-FR" sz="1700" dirty="0">
                <a:effectLst/>
              </a:rPr>
              <a:t>.</a:t>
            </a:r>
          </a:p>
          <a:p>
            <a:pPr marL="342900" indent="-342900" algn="just">
              <a:buFont typeface="+mj-lt"/>
              <a:buAutoNum type="arabicPeriod"/>
            </a:pPr>
            <a:r>
              <a:rPr lang="fr-FR" sz="1700" dirty="0">
                <a:effectLst/>
              </a:rPr>
              <a:t>Townsend, Jason M., Kent P. </a:t>
            </a:r>
            <a:r>
              <a:rPr lang="fr-FR" sz="1700" dirty="0" err="1">
                <a:effectLst/>
              </a:rPr>
              <a:t>McFarland</a:t>
            </a:r>
            <a:r>
              <a:rPr lang="fr-FR" sz="1700" dirty="0">
                <a:effectLst/>
              </a:rPr>
              <a:t>, Christopher C. Rimmer, Walter G. Ellison, et James E. Goetz. « </a:t>
            </a:r>
            <a:r>
              <a:rPr lang="fr-FR" sz="1700" dirty="0" err="1">
                <a:effectLst/>
              </a:rPr>
              <a:t>Bicknell’s</a:t>
            </a:r>
            <a:r>
              <a:rPr lang="fr-FR" sz="1700" dirty="0">
                <a:effectLst/>
              </a:rPr>
              <a:t> </a:t>
            </a:r>
            <a:r>
              <a:rPr lang="fr-FR" sz="1700" dirty="0" err="1">
                <a:effectLst/>
              </a:rPr>
              <a:t>Thrush</a:t>
            </a:r>
            <a:r>
              <a:rPr lang="fr-FR" sz="1700" dirty="0">
                <a:effectLst/>
              </a:rPr>
              <a:t> (Catharus </a:t>
            </a:r>
            <a:r>
              <a:rPr lang="fr-FR" sz="1700" dirty="0" err="1">
                <a:effectLst/>
              </a:rPr>
              <a:t>Bicknelli</a:t>
            </a:r>
            <a:r>
              <a:rPr lang="fr-FR" sz="1700" dirty="0">
                <a:effectLst/>
              </a:rPr>
              <a:t>), Version 1.0 ». </a:t>
            </a:r>
            <a:r>
              <a:rPr lang="fr-FR" sz="1700" i="1" dirty="0" err="1">
                <a:effectLst/>
              </a:rPr>
              <a:t>Birds</a:t>
            </a:r>
            <a:r>
              <a:rPr lang="fr-FR" sz="1700" i="1" dirty="0">
                <a:effectLst/>
              </a:rPr>
              <a:t> of the World</a:t>
            </a:r>
            <a:r>
              <a:rPr lang="fr-FR" sz="1700" dirty="0">
                <a:effectLst/>
              </a:rPr>
              <a:t>, 2020. </a:t>
            </a:r>
            <a:r>
              <a:rPr lang="fr-FR" sz="1700" dirty="0">
                <a:effectLst/>
                <a:hlinkClick r:id="rId11"/>
              </a:rPr>
              <a:t>https://doi.org/10.2173/bow.bicthr.01</a:t>
            </a:r>
            <a:r>
              <a:rPr lang="fr-FR" sz="1700" dirty="0">
                <a:effectLst/>
              </a:rPr>
              <a:t>.</a:t>
            </a:r>
          </a:p>
        </p:txBody>
      </p:sp>
    </p:spTree>
    <p:extLst>
      <p:ext uri="{BB962C8B-B14F-4D97-AF65-F5344CB8AC3E}">
        <p14:creationId xmlns:p14="http://schemas.microsoft.com/office/powerpoint/2010/main" val="2234115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18CA6-CB85-39AA-467D-632BA048ECB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3851C6B-6821-99F9-DAC7-70600BF746E2}"/>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21AB81F3-E6B4-2464-39FD-444D13F389EA}"/>
              </a:ext>
            </a:extLst>
          </p:cNvPr>
          <p:cNvSpPr txBox="1"/>
          <p:nvPr/>
        </p:nvSpPr>
        <p:spPr>
          <a:xfrm>
            <a:off x="86298" y="448155"/>
            <a:ext cx="11933257" cy="461665"/>
          </a:xfrm>
          <a:prstGeom prst="rect">
            <a:avLst/>
          </a:prstGeom>
          <a:noFill/>
        </p:spPr>
        <p:txBody>
          <a:bodyPr wrap="square">
            <a:spAutoFit/>
          </a:bodyPr>
          <a:lstStyle/>
          <a:p>
            <a:r>
              <a:rPr lang="fr-FR" sz="2400" dirty="0"/>
              <a:t>Grive de </a:t>
            </a:r>
            <a:r>
              <a:rPr lang="fr-FR" sz="2400" dirty="0" err="1"/>
              <a:t>Bicknell</a:t>
            </a:r>
            <a:r>
              <a:rPr lang="fr-FR" sz="2400" dirty="0"/>
              <a:t> &amp; Modélisation de niche (SDM)</a:t>
            </a:r>
            <a:endParaRPr lang="fr-FR" sz="2400" b="0" i="0" dirty="0">
              <a:solidFill>
                <a:srgbClr val="1F1F1F"/>
              </a:solidFill>
              <a:effectLst/>
            </a:endParaRPr>
          </a:p>
        </p:txBody>
      </p:sp>
      <p:sp>
        <p:nvSpPr>
          <p:cNvPr id="5" name="ZoneTexte 4">
            <a:extLst>
              <a:ext uri="{FF2B5EF4-FFF2-40B4-BE49-F238E27FC236}">
                <a16:creationId xmlns:a16="http://schemas.microsoft.com/office/drawing/2014/main" id="{BCDFA55B-03E2-DA09-CA90-013EBB815C28}"/>
              </a:ext>
            </a:extLst>
          </p:cNvPr>
          <p:cNvSpPr txBox="1"/>
          <p:nvPr/>
        </p:nvSpPr>
        <p:spPr>
          <a:xfrm>
            <a:off x="0" y="1085310"/>
            <a:ext cx="12186725" cy="5324535"/>
          </a:xfrm>
          <a:prstGeom prst="rect">
            <a:avLst/>
          </a:prstGeom>
          <a:noFill/>
        </p:spPr>
        <p:txBody>
          <a:bodyPr wrap="square">
            <a:spAutoFit/>
          </a:bodyPr>
          <a:lstStyle/>
          <a:p>
            <a:pPr marL="342900" indent="-342900" algn="just">
              <a:buFont typeface="+mj-lt"/>
              <a:buAutoNum type="arabicPeriod"/>
            </a:pPr>
            <a:r>
              <a:rPr lang="fr-FR" sz="1700" dirty="0">
                <a:effectLst/>
              </a:rPr>
              <a:t>Atwood, Jonathan L., Christopher C. Rimmer, Kent P. </a:t>
            </a:r>
            <a:r>
              <a:rPr lang="fr-FR" sz="1700" dirty="0" err="1">
                <a:effectLst/>
              </a:rPr>
              <a:t>McFarland</a:t>
            </a:r>
            <a:r>
              <a:rPr lang="fr-FR" sz="1700" dirty="0">
                <a:effectLst/>
              </a:rPr>
              <a:t>, Sophia H. </a:t>
            </a:r>
            <a:r>
              <a:rPr lang="fr-FR" sz="1700" dirty="0" err="1">
                <a:effectLst/>
              </a:rPr>
              <a:t>Tsai</a:t>
            </a:r>
            <a:r>
              <a:rPr lang="fr-FR" sz="1700" dirty="0">
                <a:effectLst/>
              </a:rPr>
              <a:t>, et Laura R. Nagy. « Distribution of </a:t>
            </a:r>
            <a:r>
              <a:rPr lang="fr-FR" sz="1700" dirty="0" err="1">
                <a:effectLst/>
              </a:rPr>
              <a:t>Bicknell’s</a:t>
            </a:r>
            <a:r>
              <a:rPr lang="fr-FR" sz="1700" dirty="0">
                <a:effectLst/>
              </a:rPr>
              <a:t> </a:t>
            </a:r>
            <a:r>
              <a:rPr lang="fr-FR" sz="1700" dirty="0" err="1">
                <a:effectLst/>
              </a:rPr>
              <a:t>Thrush</a:t>
            </a:r>
            <a:r>
              <a:rPr lang="fr-FR" sz="1700" dirty="0">
                <a:effectLst/>
              </a:rPr>
              <a:t> in New </a:t>
            </a:r>
            <a:r>
              <a:rPr lang="fr-FR" sz="1700" dirty="0" err="1">
                <a:effectLst/>
              </a:rPr>
              <a:t>England</a:t>
            </a:r>
            <a:r>
              <a:rPr lang="fr-FR" sz="1700" dirty="0">
                <a:effectLst/>
              </a:rPr>
              <a:t> and New York ». </a:t>
            </a:r>
            <a:r>
              <a:rPr lang="fr-FR" sz="1700" i="1" dirty="0">
                <a:effectLst/>
              </a:rPr>
              <a:t>The Wilson Bulletin</a:t>
            </a:r>
            <a:r>
              <a:rPr lang="fr-FR" sz="1700" dirty="0">
                <a:effectLst/>
              </a:rPr>
              <a:t> 108, n</a:t>
            </a:r>
            <a:r>
              <a:rPr lang="fr-FR" sz="1700" baseline="30000" dirty="0">
                <a:effectLst/>
              </a:rPr>
              <a:t>o</a:t>
            </a:r>
            <a:r>
              <a:rPr lang="fr-FR" sz="1700" dirty="0">
                <a:effectLst/>
              </a:rPr>
              <a:t> 4 (1996): 650‑61.</a:t>
            </a:r>
          </a:p>
          <a:p>
            <a:pPr marL="342900" indent="-342900" algn="just">
              <a:buFont typeface="+mj-lt"/>
              <a:buAutoNum type="arabicPeriod"/>
            </a:pPr>
            <a:r>
              <a:rPr lang="fr-FR" sz="1700" dirty="0">
                <a:effectLst/>
              </a:rPr>
              <a:t>Aubry, Yves, André Desrochers, et Gilles </a:t>
            </a:r>
            <a:r>
              <a:rPr lang="fr-FR" sz="1700" dirty="0" err="1">
                <a:effectLst/>
              </a:rPr>
              <a:t>Seutin</a:t>
            </a:r>
            <a:r>
              <a:rPr lang="fr-FR" sz="1700" dirty="0">
                <a:effectLst/>
              </a:rPr>
              <a:t>. « </a:t>
            </a:r>
            <a:r>
              <a:rPr lang="fr-FR" sz="1700" dirty="0" err="1">
                <a:effectLst/>
              </a:rPr>
              <a:t>Avian</a:t>
            </a:r>
            <a:r>
              <a:rPr lang="fr-FR" sz="1700" dirty="0">
                <a:effectLst/>
              </a:rPr>
              <a:t> Conservation and </a:t>
            </a:r>
            <a:r>
              <a:rPr lang="fr-FR" sz="1700" dirty="0" err="1">
                <a:effectLst/>
              </a:rPr>
              <a:t>Ecology</a:t>
            </a:r>
            <a:r>
              <a:rPr lang="fr-FR" sz="1700" dirty="0">
                <a:effectLst/>
              </a:rPr>
              <a:t>: </a:t>
            </a:r>
            <a:r>
              <a:rPr lang="fr-FR" sz="1700" dirty="0" err="1">
                <a:effectLst/>
              </a:rPr>
              <a:t>Bicknell’s</a:t>
            </a:r>
            <a:r>
              <a:rPr lang="fr-FR" sz="1700" dirty="0">
                <a:effectLst/>
              </a:rPr>
              <a:t> </a:t>
            </a:r>
            <a:r>
              <a:rPr lang="fr-FR" sz="1700" dirty="0" err="1">
                <a:effectLst/>
              </a:rPr>
              <a:t>Thrush</a:t>
            </a:r>
            <a:r>
              <a:rPr lang="fr-FR" sz="1700" dirty="0">
                <a:effectLst/>
              </a:rPr>
              <a:t> (&lt;</a:t>
            </a:r>
            <a:r>
              <a:rPr lang="fr-FR" sz="1700" dirty="0" err="1">
                <a:effectLst/>
              </a:rPr>
              <a:t>em</a:t>
            </a:r>
            <a:r>
              <a:rPr lang="fr-FR" sz="1700" dirty="0">
                <a:effectLst/>
              </a:rPr>
              <a:t>&gt;Catharus </a:t>
            </a:r>
            <a:r>
              <a:rPr lang="fr-FR" sz="1700" dirty="0" err="1">
                <a:effectLst/>
              </a:rPr>
              <a:t>Bicknelli</a:t>
            </a:r>
            <a:r>
              <a:rPr lang="fr-FR" sz="1700" dirty="0">
                <a:effectLst/>
              </a:rPr>
              <a:t>&lt;/</a:t>
            </a:r>
            <a:r>
              <a:rPr lang="fr-FR" sz="1700" dirty="0" err="1">
                <a:effectLst/>
              </a:rPr>
              <a:t>Em</a:t>
            </a:r>
            <a:r>
              <a:rPr lang="fr-FR" sz="1700" dirty="0">
                <a:effectLst/>
              </a:rPr>
              <a:t>&gt;) Habitat </a:t>
            </a:r>
            <a:r>
              <a:rPr lang="fr-FR" sz="1700" dirty="0" err="1">
                <a:effectLst/>
              </a:rPr>
              <a:t>Occupancy</a:t>
            </a:r>
            <a:r>
              <a:rPr lang="fr-FR" sz="1700" dirty="0">
                <a:effectLst/>
              </a:rPr>
              <a:t> in </a:t>
            </a:r>
            <a:r>
              <a:rPr lang="fr-FR" sz="1700" dirty="0" err="1">
                <a:effectLst/>
              </a:rPr>
              <a:t>Québec’s</a:t>
            </a:r>
            <a:r>
              <a:rPr lang="fr-FR" sz="1700" dirty="0">
                <a:effectLst/>
              </a:rPr>
              <a:t> </a:t>
            </a:r>
            <a:r>
              <a:rPr lang="fr-FR" sz="1700" dirty="0" err="1">
                <a:effectLst/>
              </a:rPr>
              <a:t>Laurentian</a:t>
            </a:r>
            <a:r>
              <a:rPr lang="fr-FR" sz="1700" dirty="0">
                <a:effectLst/>
              </a:rPr>
              <a:t> Highlands ». </a:t>
            </a:r>
            <a:r>
              <a:rPr lang="fr-FR" sz="1700" i="1" dirty="0" err="1">
                <a:effectLst/>
              </a:rPr>
              <a:t>Avian</a:t>
            </a:r>
            <a:r>
              <a:rPr lang="fr-FR" sz="1700" i="1" dirty="0">
                <a:effectLst/>
              </a:rPr>
              <a:t> Conservation and </a:t>
            </a:r>
            <a:r>
              <a:rPr lang="fr-FR" sz="1700" i="1" dirty="0" err="1">
                <a:effectLst/>
              </a:rPr>
              <a:t>Ecology</a:t>
            </a:r>
            <a:r>
              <a:rPr lang="fr-FR" sz="1700" dirty="0">
                <a:effectLst/>
              </a:rPr>
              <a:t> 13, n</a:t>
            </a:r>
            <a:r>
              <a:rPr lang="fr-FR" sz="1700" baseline="30000" dirty="0">
                <a:effectLst/>
              </a:rPr>
              <a:t>o</a:t>
            </a:r>
            <a:r>
              <a:rPr lang="fr-FR" sz="1700" dirty="0">
                <a:effectLst/>
              </a:rPr>
              <a:t> 2 (13 septembre 2018). </a:t>
            </a:r>
            <a:r>
              <a:rPr lang="fr-FR" sz="1700" dirty="0">
                <a:effectLst/>
                <a:hlinkClick r:id="rId3"/>
              </a:rPr>
              <a:t>https://doi.org/10.5751/ACE-01226-130208</a:t>
            </a:r>
            <a:r>
              <a:rPr lang="fr-FR" sz="1700" dirty="0">
                <a:effectLst/>
              </a:rPr>
              <a:t>.</a:t>
            </a:r>
          </a:p>
          <a:p>
            <a:pPr marL="342900" indent="-342900" algn="just">
              <a:buFont typeface="+mj-lt"/>
              <a:buAutoNum type="arabicPeriod"/>
            </a:pPr>
            <a:r>
              <a:rPr lang="fr-FR" sz="1700" dirty="0">
                <a:effectLst/>
              </a:rPr>
              <a:t>Buisson, Laëtitia, Wilfried </a:t>
            </a:r>
            <a:r>
              <a:rPr lang="fr-FR" sz="1700" dirty="0" err="1">
                <a:effectLst/>
              </a:rPr>
              <a:t>Thuiller</a:t>
            </a:r>
            <a:r>
              <a:rPr lang="fr-FR" sz="1700" dirty="0">
                <a:effectLst/>
              </a:rPr>
              <a:t>, Nicolas </a:t>
            </a:r>
            <a:r>
              <a:rPr lang="fr-FR" sz="1700" dirty="0" err="1">
                <a:effectLst/>
              </a:rPr>
              <a:t>Casajus</a:t>
            </a:r>
            <a:r>
              <a:rPr lang="fr-FR" sz="1700" dirty="0">
                <a:effectLst/>
              </a:rPr>
              <a:t>, </a:t>
            </a:r>
            <a:r>
              <a:rPr lang="fr-FR" sz="1700" dirty="0" err="1">
                <a:effectLst/>
              </a:rPr>
              <a:t>Sovan</a:t>
            </a:r>
            <a:r>
              <a:rPr lang="fr-FR" sz="1700" dirty="0">
                <a:effectLst/>
              </a:rPr>
              <a:t> Lek, et Gaël Grenouillet. « </a:t>
            </a:r>
            <a:r>
              <a:rPr lang="fr-FR" sz="1700" dirty="0" err="1">
                <a:effectLst/>
              </a:rPr>
              <a:t>Uncertainty</a:t>
            </a:r>
            <a:r>
              <a:rPr lang="fr-FR" sz="1700" dirty="0">
                <a:effectLst/>
              </a:rPr>
              <a:t> in Ensemble </a:t>
            </a:r>
            <a:r>
              <a:rPr lang="fr-FR" sz="1700" dirty="0" err="1">
                <a:effectLst/>
              </a:rPr>
              <a:t>Forecasting</a:t>
            </a:r>
            <a:r>
              <a:rPr lang="fr-FR" sz="1700" dirty="0">
                <a:effectLst/>
              </a:rPr>
              <a:t> of </a:t>
            </a:r>
            <a:r>
              <a:rPr lang="fr-FR" sz="1700" dirty="0" err="1">
                <a:effectLst/>
              </a:rPr>
              <a:t>Species</a:t>
            </a:r>
            <a:r>
              <a:rPr lang="fr-FR" sz="1700" dirty="0">
                <a:effectLst/>
              </a:rPr>
              <a:t> Distribution ». </a:t>
            </a:r>
            <a:r>
              <a:rPr lang="fr-FR" sz="1700" i="1" dirty="0">
                <a:effectLst/>
              </a:rPr>
              <a:t>Global Change </a:t>
            </a:r>
            <a:r>
              <a:rPr lang="fr-FR" sz="1700" i="1" dirty="0" err="1">
                <a:effectLst/>
              </a:rPr>
              <a:t>Biology</a:t>
            </a:r>
            <a:r>
              <a:rPr lang="fr-FR" sz="1700" dirty="0">
                <a:effectLst/>
              </a:rPr>
              <a:t> 16, n</a:t>
            </a:r>
            <a:r>
              <a:rPr lang="fr-FR" sz="1700" baseline="30000" dirty="0">
                <a:effectLst/>
              </a:rPr>
              <a:t>o</a:t>
            </a:r>
            <a:r>
              <a:rPr lang="fr-FR" sz="1700" dirty="0">
                <a:effectLst/>
              </a:rPr>
              <a:t> 4 (2010): 1145‑57. </a:t>
            </a:r>
            <a:r>
              <a:rPr lang="fr-FR" sz="1700" dirty="0">
                <a:effectLst/>
                <a:hlinkClick r:id="rId4"/>
              </a:rPr>
              <a:t>https://doi.org/10.1111/j.1365-2486.2009.02000.x</a:t>
            </a:r>
            <a:r>
              <a:rPr lang="fr-FR" sz="1700" dirty="0">
                <a:effectLst/>
              </a:rPr>
              <a:t>.</a:t>
            </a:r>
          </a:p>
          <a:p>
            <a:pPr marL="342900" indent="-342900" algn="just">
              <a:buFont typeface="+mj-lt"/>
              <a:buAutoNum type="arabicPeriod"/>
            </a:pPr>
            <a:r>
              <a:rPr lang="fr-FR" sz="1700" dirty="0" err="1">
                <a:effectLst/>
              </a:rPr>
              <a:t>Chefaoui</a:t>
            </a:r>
            <a:r>
              <a:rPr lang="fr-FR" sz="1700" dirty="0">
                <a:effectLst/>
              </a:rPr>
              <a:t>, Rosa M., et Jorge M. Lobo. « </a:t>
            </a:r>
            <a:r>
              <a:rPr lang="fr-FR" sz="1700" dirty="0" err="1">
                <a:effectLst/>
              </a:rPr>
              <a:t>Assessing</a:t>
            </a:r>
            <a:r>
              <a:rPr lang="fr-FR" sz="1700" dirty="0">
                <a:effectLst/>
              </a:rPr>
              <a:t> the </a:t>
            </a:r>
            <a:r>
              <a:rPr lang="fr-FR" sz="1700" dirty="0" err="1">
                <a:effectLst/>
              </a:rPr>
              <a:t>effects</a:t>
            </a:r>
            <a:r>
              <a:rPr lang="fr-FR" sz="1700" dirty="0">
                <a:effectLst/>
              </a:rPr>
              <a:t> of pseudo-absences on </a:t>
            </a:r>
            <a:r>
              <a:rPr lang="fr-FR" sz="1700" dirty="0" err="1">
                <a:effectLst/>
              </a:rPr>
              <a:t>predictive</a:t>
            </a:r>
            <a:r>
              <a:rPr lang="fr-FR" sz="1700" dirty="0">
                <a:effectLst/>
              </a:rPr>
              <a:t> distribution model performance ». </a:t>
            </a:r>
            <a:r>
              <a:rPr lang="fr-FR" sz="1700" i="1" dirty="0" err="1">
                <a:effectLst/>
              </a:rPr>
              <a:t>Ecological</a:t>
            </a:r>
            <a:r>
              <a:rPr lang="fr-FR" sz="1700" i="1" dirty="0">
                <a:effectLst/>
              </a:rPr>
              <a:t> </a:t>
            </a:r>
            <a:r>
              <a:rPr lang="fr-FR" sz="1700" i="1" dirty="0" err="1">
                <a:effectLst/>
              </a:rPr>
              <a:t>Modelling</a:t>
            </a:r>
            <a:r>
              <a:rPr lang="fr-FR" sz="1700" dirty="0">
                <a:effectLst/>
              </a:rPr>
              <a:t> 210, n</a:t>
            </a:r>
            <a:r>
              <a:rPr lang="fr-FR" sz="1700" baseline="30000" dirty="0">
                <a:effectLst/>
              </a:rPr>
              <a:t>o</a:t>
            </a:r>
            <a:r>
              <a:rPr lang="fr-FR" sz="1700" dirty="0">
                <a:effectLst/>
              </a:rPr>
              <a:t> 4 (10 février 2008): 478‑86. </a:t>
            </a:r>
            <a:r>
              <a:rPr lang="fr-FR" sz="1700" dirty="0">
                <a:effectLst/>
                <a:hlinkClick r:id="rId5"/>
              </a:rPr>
              <a:t>https://doi.org/10.1016/j.ecolmodel.2007.08.010</a:t>
            </a:r>
            <a:r>
              <a:rPr lang="fr-FR" sz="1700" dirty="0">
                <a:effectLst/>
              </a:rPr>
              <a:t>.</a:t>
            </a:r>
          </a:p>
          <a:p>
            <a:pPr marL="342900" indent="-342900" algn="just">
              <a:buFont typeface="+mj-lt"/>
              <a:buAutoNum type="arabicPeriod"/>
            </a:pPr>
            <a:r>
              <a:rPr lang="fr-FR" sz="1700" dirty="0">
                <a:effectLst/>
              </a:rPr>
              <a:t>Fourcade, Yoan, Aurélien G. Besnard, et Jean </a:t>
            </a:r>
            <a:r>
              <a:rPr lang="fr-FR" sz="1700" dirty="0" err="1">
                <a:effectLst/>
              </a:rPr>
              <a:t>Secondi</a:t>
            </a:r>
            <a:r>
              <a:rPr lang="fr-FR" sz="1700" dirty="0">
                <a:effectLst/>
              </a:rPr>
              <a:t>. « </a:t>
            </a:r>
            <a:r>
              <a:rPr lang="fr-FR" sz="1700" dirty="0" err="1">
                <a:effectLst/>
              </a:rPr>
              <a:t>Paintings</a:t>
            </a:r>
            <a:r>
              <a:rPr lang="fr-FR" sz="1700" dirty="0">
                <a:effectLst/>
              </a:rPr>
              <a:t> </a:t>
            </a:r>
            <a:r>
              <a:rPr lang="fr-FR" sz="1700" dirty="0" err="1">
                <a:effectLst/>
              </a:rPr>
              <a:t>Predict</a:t>
            </a:r>
            <a:r>
              <a:rPr lang="fr-FR" sz="1700" dirty="0">
                <a:effectLst/>
              </a:rPr>
              <a:t> the Distribution of </a:t>
            </a:r>
            <a:r>
              <a:rPr lang="fr-FR" sz="1700" dirty="0" err="1">
                <a:effectLst/>
              </a:rPr>
              <a:t>Species</a:t>
            </a:r>
            <a:r>
              <a:rPr lang="fr-FR" sz="1700" dirty="0">
                <a:effectLst/>
              </a:rPr>
              <a:t>, or the Challenge of </a:t>
            </a:r>
            <a:r>
              <a:rPr lang="fr-FR" sz="1700" dirty="0" err="1">
                <a:effectLst/>
              </a:rPr>
              <a:t>Selecting</a:t>
            </a:r>
            <a:r>
              <a:rPr lang="fr-FR" sz="1700" dirty="0">
                <a:effectLst/>
              </a:rPr>
              <a:t> </a:t>
            </a:r>
            <a:r>
              <a:rPr lang="fr-FR" sz="1700" dirty="0" err="1">
                <a:effectLst/>
              </a:rPr>
              <a:t>Environmental</a:t>
            </a:r>
            <a:r>
              <a:rPr lang="fr-FR" sz="1700" dirty="0">
                <a:effectLst/>
              </a:rPr>
              <a:t> </a:t>
            </a:r>
            <a:r>
              <a:rPr lang="fr-FR" sz="1700" dirty="0" err="1">
                <a:effectLst/>
              </a:rPr>
              <a:t>Predictors</a:t>
            </a:r>
            <a:r>
              <a:rPr lang="fr-FR" sz="1700" dirty="0">
                <a:effectLst/>
              </a:rPr>
              <a:t> and Evaluation </a:t>
            </a:r>
            <a:r>
              <a:rPr lang="fr-FR" sz="1700" dirty="0" err="1">
                <a:effectLst/>
              </a:rPr>
              <a:t>Statistics</a:t>
            </a:r>
            <a:r>
              <a:rPr lang="fr-FR" sz="1700" dirty="0">
                <a:effectLst/>
              </a:rPr>
              <a:t> ». </a:t>
            </a:r>
            <a:r>
              <a:rPr lang="fr-FR" sz="1700" i="1" dirty="0">
                <a:effectLst/>
              </a:rPr>
              <a:t>Global </a:t>
            </a:r>
            <a:r>
              <a:rPr lang="fr-FR" sz="1700" i="1" dirty="0" err="1">
                <a:effectLst/>
              </a:rPr>
              <a:t>Ecology</a:t>
            </a:r>
            <a:r>
              <a:rPr lang="fr-FR" sz="1700" i="1" dirty="0">
                <a:effectLst/>
              </a:rPr>
              <a:t> and </a:t>
            </a:r>
            <a:r>
              <a:rPr lang="fr-FR" sz="1700" i="1" dirty="0" err="1">
                <a:effectLst/>
              </a:rPr>
              <a:t>Biogeography</a:t>
            </a:r>
            <a:r>
              <a:rPr lang="fr-FR" sz="1700" dirty="0">
                <a:effectLst/>
              </a:rPr>
              <a:t> 27, n</a:t>
            </a:r>
            <a:r>
              <a:rPr lang="fr-FR" sz="1700" baseline="30000" dirty="0">
                <a:effectLst/>
              </a:rPr>
              <a:t>o</a:t>
            </a:r>
            <a:r>
              <a:rPr lang="fr-FR" sz="1700" dirty="0">
                <a:effectLst/>
              </a:rPr>
              <a:t> 2 (2018): 245‑56. </a:t>
            </a:r>
            <a:r>
              <a:rPr lang="fr-FR" sz="1700" dirty="0">
                <a:effectLst/>
                <a:hlinkClick r:id="rId6"/>
              </a:rPr>
              <a:t>https://doi.org/10.1111/geb.12684</a:t>
            </a:r>
            <a:r>
              <a:rPr lang="fr-FR" sz="1700" dirty="0">
                <a:effectLst/>
              </a:rPr>
              <a:t>.</a:t>
            </a:r>
          </a:p>
          <a:p>
            <a:pPr marL="342900" indent="-342900" algn="just">
              <a:buFont typeface="+mj-lt"/>
              <a:buAutoNum type="arabicPeriod"/>
            </a:pPr>
            <a:r>
              <a:rPr lang="fr-FR" sz="1700" dirty="0">
                <a:effectLst/>
              </a:rPr>
              <a:t>Guisan, Antoine, et Wilfried </a:t>
            </a:r>
            <a:r>
              <a:rPr lang="fr-FR" sz="1700" dirty="0" err="1">
                <a:effectLst/>
              </a:rPr>
              <a:t>Thuiller</a:t>
            </a:r>
            <a:r>
              <a:rPr lang="fr-FR" sz="1700" dirty="0">
                <a:effectLst/>
              </a:rPr>
              <a:t>. « </a:t>
            </a:r>
            <a:r>
              <a:rPr lang="fr-FR" sz="1700" dirty="0" err="1">
                <a:effectLst/>
              </a:rPr>
              <a:t>Predicting</a:t>
            </a:r>
            <a:r>
              <a:rPr lang="fr-FR" sz="1700" dirty="0">
                <a:effectLst/>
              </a:rPr>
              <a:t> </a:t>
            </a:r>
            <a:r>
              <a:rPr lang="fr-FR" sz="1700" dirty="0" err="1">
                <a:effectLst/>
              </a:rPr>
              <a:t>Species</a:t>
            </a:r>
            <a:r>
              <a:rPr lang="fr-FR" sz="1700" dirty="0">
                <a:effectLst/>
              </a:rPr>
              <a:t> Distribution: </a:t>
            </a:r>
            <a:r>
              <a:rPr lang="fr-FR" sz="1700" dirty="0" err="1">
                <a:effectLst/>
              </a:rPr>
              <a:t>Offering</a:t>
            </a:r>
            <a:r>
              <a:rPr lang="fr-FR" sz="1700" dirty="0">
                <a:effectLst/>
              </a:rPr>
              <a:t> More </a:t>
            </a:r>
            <a:r>
              <a:rPr lang="fr-FR" sz="1700" dirty="0" err="1">
                <a:effectLst/>
              </a:rPr>
              <a:t>than</a:t>
            </a:r>
            <a:r>
              <a:rPr lang="fr-FR" sz="1700" dirty="0">
                <a:effectLst/>
              </a:rPr>
              <a:t> Simple Habitat </a:t>
            </a:r>
            <a:r>
              <a:rPr lang="fr-FR" sz="1700" dirty="0" err="1">
                <a:effectLst/>
              </a:rPr>
              <a:t>Models</a:t>
            </a:r>
            <a:r>
              <a:rPr lang="fr-FR" sz="1700" dirty="0">
                <a:effectLst/>
              </a:rPr>
              <a:t> ». </a:t>
            </a:r>
            <a:r>
              <a:rPr lang="fr-FR" sz="1700" i="1" dirty="0" err="1">
                <a:effectLst/>
              </a:rPr>
              <a:t>Ecology</a:t>
            </a:r>
            <a:r>
              <a:rPr lang="fr-FR" sz="1700" i="1" dirty="0">
                <a:effectLst/>
              </a:rPr>
              <a:t> </a:t>
            </a:r>
            <a:r>
              <a:rPr lang="fr-FR" sz="1700" i="1" dirty="0" err="1">
                <a:effectLst/>
              </a:rPr>
              <a:t>Letters</a:t>
            </a:r>
            <a:r>
              <a:rPr lang="fr-FR" sz="1700" dirty="0">
                <a:effectLst/>
              </a:rPr>
              <a:t> 8, n</a:t>
            </a:r>
            <a:r>
              <a:rPr lang="fr-FR" sz="1700" baseline="30000" dirty="0">
                <a:effectLst/>
              </a:rPr>
              <a:t>o</a:t>
            </a:r>
            <a:r>
              <a:rPr lang="fr-FR" sz="1700" dirty="0">
                <a:effectLst/>
              </a:rPr>
              <a:t> 9 (2005): 993‑1009. </a:t>
            </a:r>
            <a:r>
              <a:rPr lang="fr-FR" sz="1700" dirty="0">
                <a:effectLst/>
                <a:hlinkClick r:id="rId7"/>
              </a:rPr>
              <a:t>https://doi.org/10.1111/j.1461-0248.2005.00792.x</a:t>
            </a:r>
            <a:r>
              <a:rPr lang="fr-FR" sz="1700" dirty="0">
                <a:effectLst/>
              </a:rPr>
              <a:t>.</a:t>
            </a:r>
          </a:p>
          <a:p>
            <a:pPr marL="342900" indent="-342900" algn="just">
              <a:buFont typeface="+mj-lt"/>
              <a:buAutoNum type="arabicPeriod"/>
            </a:pPr>
            <a:r>
              <a:rPr lang="fr-FR" sz="1700" dirty="0">
                <a:effectLst/>
              </a:rPr>
              <a:t>Lambert, J. Daniel, Kent P. </a:t>
            </a:r>
            <a:r>
              <a:rPr lang="fr-FR" sz="1700" dirty="0" err="1">
                <a:effectLst/>
              </a:rPr>
              <a:t>McFARLAND</a:t>
            </a:r>
            <a:r>
              <a:rPr lang="fr-FR" sz="1700" dirty="0">
                <a:effectLst/>
              </a:rPr>
              <a:t>, Christopher C. Rimmer, Steven D. </a:t>
            </a:r>
            <a:r>
              <a:rPr lang="fr-FR" sz="1700" dirty="0" err="1">
                <a:effectLst/>
              </a:rPr>
              <a:t>Faccio</a:t>
            </a:r>
            <a:r>
              <a:rPr lang="fr-FR" sz="1700" dirty="0">
                <a:effectLst/>
              </a:rPr>
              <a:t>, et Jonathan L. Atwood. « A PRACTICAL MODEL OF BICKNELL’S THRUSH DISTRIBUTION IN THE NORTHEASTERN UNITED STATES ». </a:t>
            </a:r>
            <a:r>
              <a:rPr lang="fr-FR" sz="1700" i="1" dirty="0">
                <a:effectLst/>
              </a:rPr>
              <a:t>The Wilson Bulletin</a:t>
            </a:r>
            <a:r>
              <a:rPr lang="fr-FR" sz="1700" dirty="0">
                <a:effectLst/>
              </a:rPr>
              <a:t> 117, n</a:t>
            </a:r>
            <a:r>
              <a:rPr lang="fr-FR" sz="1700" baseline="30000" dirty="0">
                <a:effectLst/>
              </a:rPr>
              <a:t>o</a:t>
            </a:r>
            <a:r>
              <a:rPr lang="fr-FR" sz="1700" dirty="0">
                <a:effectLst/>
              </a:rPr>
              <a:t> 1 (mars 2005): 1‑11. </a:t>
            </a:r>
            <a:r>
              <a:rPr lang="fr-FR" sz="1700" dirty="0">
                <a:effectLst/>
                <a:hlinkClick r:id="rId8"/>
              </a:rPr>
              <a:t>https://doi.org/10.1676/04-013</a:t>
            </a:r>
            <a:r>
              <a:rPr lang="fr-FR" sz="1700" dirty="0">
                <a:effectLst/>
              </a:rPr>
              <a:t>.</a:t>
            </a:r>
          </a:p>
          <a:p>
            <a:pPr marL="342900" indent="-342900" algn="just">
              <a:buFont typeface="+mj-lt"/>
              <a:buAutoNum type="arabicPeriod"/>
            </a:pPr>
            <a:r>
              <a:rPr lang="fr-FR" sz="1700" dirty="0">
                <a:effectLst/>
              </a:rPr>
              <a:t>Leroy, Boris, Robin Delsol, Bernard </a:t>
            </a:r>
            <a:r>
              <a:rPr lang="fr-FR" sz="1700" dirty="0" err="1">
                <a:effectLst/>
              </a:rPr>
              <a:t>Hugueny</a:t>
            </a:r>
            <a:r>
              <a:rPr lang="fr-FR" sz="1700" dirty="0">
                <a:effectLst/>
              </a:rPr>
              <a:t>, Christine N. Meynard, </a:t>
            </a:r>
            <a:r>
              <a:rPr lang="fr-FR" sz="1700" dirty="0" err="1">
                <a:effectLst/>
              </a:rPr>
              <a:t>Chéïma</a:t>
            </a:r>
            <a:r>
              <a:rPr lang="fr-FR" sz="1700" dirty="0">
                <a:effectLst/>
              </a:rPr>
              <a:t> </a:t>
            </a:r>
            <a:r>
              <a:rPr lang="fr-FR" sz="1700" dirty="0" err="1">
                <a:effectLst/>
              </a:rPr>
              <a:t>Barhoumi</a:t>
            </a:r>
            <a:r>
              <a:rPr lang="fr-FR" sz="1700" dirty="0">
                <a:effectLst/>
              </a:rPr>
              <a:t>, Morgane Barbet-Massin, et Céline </a:t>
            </a:r>
            <a:r>
              <a:rPr lang="fr-FR" sz="1700" dirty="0" err="1">
                <a:effectLst/>
              </a:rPr>
              <a:t>Bellard</a:t>
            </a:r>
            <a:r>
              <a:rPr lang="fr-FR" sz="1700" dirty="0">
                <a:effectLst/>
              </a:rPr>
              <a:t>. « </a:t>
            </a:r>
            <a:r>
              <a:rPr lang="fr-FR" sz="1700" dirty="0" err="1">
                <a:effectLst/>
              </a:rPr>
              <a:t>Without</a:t>
            </a:r>
            <a:r>
              <a:rPr lang="fr-FR" sz="1700" dirty="0">
                <a:effectLst/>
              </a:rPr>
              <a:t> </a:t>
            </a:r>
            <a:r>
              <a:rPr lang="fr-FR" sz="1700" dirty="0" err="1">
                <a:effectLst/>
              </a:rPr>
              <a:t>Quality</a:t>
            </a:r>
            <a:r>
              <a:rPr lang="fr-FR" sz="1700" dirty="0">
                <a:effectLst/>
              </a:rPr>
              <a:t> </a:t>
            </a:r>
            <a:r>
              <a:rPr lang="fr-FR" sz="1700" dirty="0" err="1">
                <a:effectLst/>
              </a:rPr>
              <a:t>Presence</a:t>
            </a:r>
            <a:r>
              <a:rPr lang="fr-FR" sz="1700" dirty="0">
                <a:effectLst/>
              </a:rPr>
              <a:t>–Absence Data, Discrimination </a:t>
            </a:r>
            <a:r>
              <a:rPr lang="fr-FR" sz="1700" dirty="0" err="1">
                <a:effectLst/>
              </a:rPr>
              <a:t>Metrics</a:t>
            </a:r>
            <a:r>
              <a:rPr lang="fr-FR" sz="1700" dirty="0">
                <a:effectLst/>
              </a:rPr>
              <a:t> </a:t>
            </a:r>
            <a:r>
              <a:rPr lang="fr-FR" sz="1700" dirty="0" err="1">
                <a:effectLst/>
              </a:rPr>
              <a:t>Such</a:t>
            </a:r>
            <a:r>
              <a:rPr lang="fr-FR" sz="1700" dirty="0">
                <a:effectLst/>
              </a:rPr>
              <a:t> as TSS Can Be </a:t>
            </a:r>
            <a:r>
              <a:rPr lang="fr-FR" sz="1700" dirty="0" err="1">
                <a:effectLst/>
              </a:rPr>
              <a:t>Misleading</a:t>
            </a:r>
            <a:r>
              <a:rPr lang="fr-FR" sz="1700" dirty="0">
                <a:effectLst/>
              </a:rPr>
              <a:t> </a:t>
            </a:r>
            <a:r>
              <a:rPr lang="fr-FR" sz="1700" dirty="0" err="1">
                <a:effectLst/>
              </a:rPr>
              <a:t>Measures</a:t>
            </a:r>
            <a:r>
              <a:rPr lang="fr-FR" sz="1700" dirty="0">
                <a:effectLst/>
              </a:rPr>
              <a:t> of Model Performance ». </a:t>
            </a:r>
            <a:r>
              <a:rPr lang="fr-FR" sz="1700" i="1" dirty="0">
                <a:effectLst/>
              </a:rPr>
              <a:t>Journal of </a:t>
            </a:r>
            <a:r>
              <a:rPr lang="fr-FR" sz="1700" i="1" dirty="0" err="1">
                <a:effectLst/>
              </a:rPr>
              <a:t>Biogeography</a:t>
            </a:r>
            <a:r>
              <a:rPr lang="fr-FR" sz="1700" dirty="0">
                <a:effectLst/>
              </a:rPr>
              <a:t> 45, n</a:t>
            </a:r>
            <a:r>
              <a:rPr lang="fr-FR" sz="1700" baseline="30000" dirty="0">
                <a:effectLst/>
              </a:rPr>
              <a:t>o</a:t>
            </a:r>
            <a:r>
              <a:rPr lang="fr-FR" sz="1700" dirty="0">
                <a:effectLst/>
              </a:rPr>
              <a:t> 9 (2018): 1994‑2002. </a:t>
            </a:r>
            <a:r>
              <a:rPr lang="fr-FR" sz="1700" dirty="0">
                <a:effectLst/>
                <a:hlinkClick r:id="rId9"/>
              </a:rPr>
              <a:t>https://doi.org/10.1111/jbi.13402</a:t>
            </a:r>
            <a:r>
              <a:rPr lang="fr-FR" sz="1700" dirty="0">
                <a:effectLst/>
              </a:rPr>
              <a:t>.</a:t>
            </a:r>
          </a:p>
        </p:txBody>
      </p:sp>
    </p:spTree>
    <p:extLst>
      <p:ext uri="{BB962C8B-B14F-4D97-AF65-F5344CB8AC3E}">
        <p14:creationId xmlns:p14="http://schemas.microsoft.com/office/powerpoint/2010/main" val="42760834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477A9-27DC-7BB4-238D-022AFEA6BC7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EDBC254-17A5-D209-7C18-BACF41E458DB}"/>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2" name="ZoneTexte 1">
            <a:extLst>
              <a:ext uri="{FF2B5EF4-FFF2-40B4-BE49-F238E27FC236}">
                <a16:creationId xmlns:a16="http://schemas.microsoft.com/office/drawing/2014/main" id="{4D69FF89-D4D8-E868-BCD0-0F5A9F802CDE}"/>
              </a:ext>
            </a:extLst>
          </p:cNvPr>
          <p:cNvSpPr txBox="1"/>
          <p:nvPr/>
        </p:nvSpPr>
        <p:spPr>
          <a:xfrm>
            <a:off x="86298" y="448155"/>
            <a:ext cx="11933257" cy="461665"/>
          </a:xfrm>
          <a:prstGeom prst="rect">
            <a:avLst/>
          </a:prstGeom>
          <a:noFill/>
        </p:spPr>
        <p:txBody>
          <a:bodyPr wrap="square">
            <a:spAutoFit/>
          </a:bodyPr>
          <a:lstStyle/>
          <a:p>
            <a:r>
              <a:rPr lang="fr-FR" sz="2400" b="0" i="0" dirty="0">
                <a:solidFill>
                  <a:srgbClr val="1F1F1F"/>
                </a:solidFill>
                <a:effectLst/>
              </a:rPr>
              <a:t>Interpolation spatiale</a:t>
            </a:r>
          </a:p>
        </p:txBody>
      </p:sp>
      <p:sp>
        <p:nvSpPr>
          <p:cNvPr id="5" name="ZoneTexte 4">
            <a:extLst>
              <a:ext uri="{FF2B5EF4-FFF2-40B4-BE49-F238E27FC236}">
                <a16:creationId xmlns:a16="http://schemas.microsoft.com/office/drawing/2014/main" id="{DBE91FAF-CC5C-F15E-0042-629B07E2C386}"/>
              </a:ext>
            </a:extLst>
          </p:cNvPr>
          <p:cNvSpPr txBox="1"/>
          <p:nvPr/>
        </p:nvSpPr>
        <p:spPr>
          <a:xfrm>
            <a:off x="0" y="1085310"/>
            <a:ext cx="12186725" cy="2446824"/>
          </a:xfrm>
          <a:prstGeom prst="rect">
            <a:avLst/>
          </a:prstGeom>
          <a:noFill/>
        </p:spPr>
        <p:txBody>
          <a:bodyPr wrap="square">
            <a:spAutoFit/>
          </a:bodyPr>
          <a:lstStyle/>
          <a:p>
            <a:pPr marL="342900" indent="-342900">
              <a:buFont typeface="+mj-lt"/>
              <a:buAutoNum type="arabicPeriod"/>
            </a:pPr>
            <a:r>
              <a:rPr lang="fr-FR" sz="1700" dirty="0">
                <a:effectLst/>
              </a:rPr>
              <a:t>Li, Jin. « A Critical </a:t>
            </a:r>
            <a:r>
              <a:rPr lang="fr-FR" sz="1700" dirty="0" err="1">
                <a:effectLst/>
              </a:rPr>
              <a:t>Review</a:t>
            </a:r>
            <a:r>
              <a:rPr lang="fr-FR" sz="1700" dirty="0">
                <a:effectLst/>
              </a:rPr>
              <a:t> of Spatial </a:t>
            </a:r>
            <a:r>
              <a:rPr lang="fr-FR" sz="1700" dirty="0" err="1">
                <a:effectLst/>
              </a:rPr>
              <a:t>Predictive</a:t>
            </a:r>
            <a:r>
              <a:rPr lang="fr-FR" sz="1700" dirty="0">
                <a:effectLst/>
              </a:rPr>
              <a:t> Modeling Process in </a:t>
            </a:r>
            <a:r>
              <a:rPr lang="fr-FR" sz="1700" dirty="0" err="1">
                <a:effectLst/>
              </a:rPr>
              <a:t>Environmental</a:t>
            </a:r>
            <a:r>
              <a:rPr lang="fr-FR" sz="1700" dirty="0">
                <a:effectLst/>
              </a:rPr>
              <a:t> Sciences </a:t>
            </a:r>
            <a:r>
              <a:rPr lang="fr-FR" sz="1700" dirty="0" err="1">
                <a:effectLst/>
              </a:rPr>
              <a:t>with</a:t>
            </a:r>
            <a:r>
              <a:rPr lang="fr-FR" sz="1700" dirty="0">
                <a:effectLst/>
              </a:rPr>
              <a:t> </a:t>
            </a:r>
            <a:r>
              <a:rPr lang="fr-FR" sz="1700" dirty="0" err="1">
                <a:effectLst/>
              </a:rPr>
              <a:t>Reproducible</a:t>
            </a:r>
            <a:r>
              <a:rPr lang="fr-FR" sz="1700" dirty="0">
                <a:effectLst/>
              </a:rPr>
              <a:t> </a:t>
            </a:r>
            <a:r>
              <a:rPr lang="fr-FR" sz="1700" dirty="0" err="1">
                <a:effectLst/>
              </a:rPr>
              <a:t>Examples</a:t>
            </a:r>
            <a:r>
              <a:rPr lang="fr-FR" sz="1700" dirty="0">
                <a:effectLst/>
              </a:rPr>
              <a:t> in R ». </a:t>
            </a:r>
            <a:r>
              <a:rPr lang="fr-FR" sz="1700" i="1" dirty="0" err="1">
                <a:effectLst/>
              </a:rPr>
              <a:t>Applied</a:t>
            </a:r>
            <a:r>
              <a:rPr lang="fr-FR" sz="1700" i="1" dirty="0">
                <a:effectLst/>
              </a:rPr>
              <a:t> Sciences</a:t>
            </a:r>
            <a:r>
              <a:rPr lang="fr-FR" sz="1700" dirty="0">
                <a:effectLst/>
              </a:rPr>
              <a:t> 9, n</a:t>
            </a:r>
            <a:r>
              <a:rPr lang="fr-FR" sz="1700" baseline="30000" dirty="0">
                <a:effectLst/>
              </a:rPr>
              <a:t>o</a:t>
            </a:r>
            <a:r>
              <a:rPr lang="fr-FR" sz="1700" dirty="0">
                <a:effectLst/>
              </a:rPr>
              <a:t> 10 (janvier 2019): 2048. </a:t>
            </a:r>
            <a:r>
              <a:rPr lang="fr-FR" sz="1700" dirty="0">
                <a:effectLst/>
                <a:hlinkClick r:id="rId3"/>
              </a:rPr>
              <a:t>https://doi.org/10.3390/app9102048</a:t>
            </a:r>
            <a:r>
              <a:rPr lang="fr-FR" sz="1700" dirty="0">
                <a:effectLst/>
              </a:rPr>
              <a:t>.</a:t>
            </a:r>
          </a:p>
          <a:p>
            <a:pPr marL="342900" indent="-342900">
              <a:buFont typeface="+mj-lt"/>
              <a:buAutoNum type="arabicPeriod"/>
            </a:pPr>
            <a:r>
              <a:rPr lang="fr-FR" sz="1700" dirty="0">
                <a:effectLst/>
              </a:rPr>
              <a:t>Li, Jin, et Andrew D. </a:t>
            </a:r>
            <a:r>
              <a:rPr lang="fr-FR" sz="1700" dirty="0" err="1">
                <a:effectLst/>
              </a:rPr>
              <a:t>Heap</a:t>
            </a:r>
            <a:r>
              <a:rPr lang="fr-FR" sz="1700" dirty="0">
                <a:effectLst/>
              </a:rPr>
              <a:t>. « Spatial interpolation </a:t>
            </a:r>
            <a:r>
              <a:rPr lang="fr-FR" sz="1700" dirty="0" err="1">
                <a:effectLst/>
              </a:rPr>
              <a:t>methods</a:t>
            </a:r>
            <a:r>
              <a:rPr lang="fr-FR" sz="1700" dirty="0">
                <a:effectLst/>
              </a:rPr>
              <a:t> </a:t>
            </a:r>
            <a:r>
              <a:rPr lang="fr-FR" sz="1700" dirty="0" err="1">
                <a:effectLst/>
              </a:rPr>
              <a:t>applied</a:t>
            </a:r>
            <a:r>
              <a:rPr lang="fr-FR" sz="1700" dirty="0">
                <a:effectLst/>
              </a:rPr>
              <a:t> in the </a:t>
            </a:r>
            <a:r>
              <a:rPr lang="fr-FR" sz="1700" dirty="0" err="1">
                <a:effectLst/>
              </a:rPr>
              <a:t>environmental</a:t>
            </a:r>
            <a:r>
              <a:rPr lang="fr-FR" sz="1700" dirty="0">
                <a:effectLst/>
              </a:rPr>
              <a:t> sciences: A </a:t>
            </a:r>
            <a:r>
              <a:rPr lang="fr-FR" sz="1700" dirty="0" err="1">
                <a:effectLst/>
              </a:rPr>
              <a:t>review</a:t>
            </a:r>
            <a:r>
              <a:rPr lang="fr-FR" sz="1700" dirty="0">
                <a:effectLst/>
              </a:rPr>
              <a:t> ». </a:t>
            </a:r>
            <a:r>
              <a:rPr lang="fr-FR" sz="1700" i="1" dirty="0" err="1">
                <a:effectLst/>
              </a:rPr>
              <a:t>Environmental</a:t>
            </a:r>
            <a:r>
              <a:rPr lang="fr-FR" sz="1700" i="1" dirty="0">
                <a:effectLst/>
              </a:rPr>
              <a:t> </a:t>
            </a:r>
            <a:r>
              <a:rPr lang="fr-FR" sz="1700" i="1" dirty="0" err="1">
                <a:effectLst/>
              </a:rPr>
              <a:t>Modelling</a:t>
            </a:r>
            <a:r>
              <a:rPr lang="fr-FR" sz="1700" i="1" dirty="0">
                <a:effectLst/>
              </a:rPr>
              <a:t> &amp; Software</a:t>
            </a:r>
            <a:r>
              <a:rPr lang="fr-FR" sz="1700" dirty="0">
                <a:effectLst/>
              </a:rPr>
              <a:t> 53 (1 mars 2014): 173‑89. </a:t>
            </a:r>
            <a:r>
              <a:rPr lang="fr-FR" sz="1700" dirty="0">
                <a:effectLst/>
                <a:hlinkClick r:id="rId4"/>
              </a:rPr>
              <a:t>https://doi.org/10.1016/j.envsoft.2013.12.008</a:t>
            </a:r>
            <a:r>
              <a:rPr lang="fr-FR" sz="1700" dirty="0">
                <a:effectLst/>
              </a:rPr>
              <a:t>.</a:t>
            </a:r>
          </a:p>
          <a:p>
            <a:pPr marL="342900" indent="-342900">
              <a:buFont typeface="+mj-lt"/>
              <a:buAutoNum type="arabicPeriod"/>
            </a:pPr>
            <a:r>
              <a:rPr lang="fr-FR" sz="1700" dirty="0">
                <a:effectLst/>
              </a:rPr>
              <a:t>Li, </a:t>
            </a:r>
            <a:r>
              <a:rPr lang="fr-FR" sz="1700" dirty="0" err="1">
                <a:effectLst/>
              </a:rPr>
              <a:t>Zhanglin</a:t>
            </a:r>
            <a:r>
              <a:rPr lang="fr-FR" sz="1700" dirty="0">
                <a:effectLst/>
              </a:rPr>
              <a:t>. « An </a:t>
            </a:r>
            <a:r>
              <a:rPr lang="fr-FR" sz="1700" dirty="0" err="1">
                <a:effectLst/>
              </a:rPr>
              <a:t>Enhanced</a:t>
            </a:r>
            <a:r>
              <a:rPr lang="fr-FR" sz="1700" dirty="0">
                <a:effectLst/>
              </a:rPr>
              <a:t> Dual IDW Method for High-</a:t>
            </a:r>
            <a:r>
              <a:rPr lang="fr-FR" sz="1700" dirty="0" err="1">
                <a:effectLst/>
              </a:rPr>
              <a:t>Quality</a:t>
            </a:r>
            <a:r>
              <a:rPr lang="fr-FR" sz="1700" dirty="0">
                <a:effectLst/>
              </a:rPr>
              <a:t> </a:t>
            </a:r>
            <a:r>
              <a:rPr lang="fr-FR" sz="1700" dirty="0" err="1">
                <a:effectLst/>
              </a:rPr>
              <a:t>Geospatial</a:t>
            </a:r>
            <a:r>
              <a:rPr lang="fr-FR" sz="1700" dirty="0">
                <a:effectLst/>
              </a:rPr>
              <a:t> Interpolation ». </a:t>
            </a:r>
            <a:r>
              <a:rPr lang="fr-FR" sz="1700" i="1" dirty="0">
                <a:effectLst/>
              </a:rPr>
              <a:t>Scientific Reports</a:t>
            </a:r>
            <a:r>
              <a:rPr lang="fr-FR" sz="1700" dirty="0">
                <a:effectLst/>
              </a:rPr>
              <a:t> 11, n</a:t>
            </a:r>
            <a:r>
              <a:rPr lang="fr-FR" sz="1700" baseline="30000" dirty="0">
                <a:effectLst/>
              </a:rPr>
              <a:t>o</a:t>
            </a:r>
            <a:r>
              <a:rPr lang="fr-FR" sz="1700" dirty="0">
                <a:effectLst/>
              </a:rPr>
              <a:t> 1 (10 mai 2021): 9903. </a:t>
            </a:r>
            <a:r>
              <a:rPr lang="fr-FR" sz="1700" dirty="0">
                <a:effectLst/>
                <a:hlinkClick r:id="rId5"/>
              </a:rPr>
              <a:t>https://doi.org/10.1038/s41598-021-89172-w</a:t>
            </a:r>
            <a:r>
              <a:rPr lang="fr-FR" sz="1700" dirty="0">
                <a:effectLst/>
              </a:rPr>
              <a:t>.</a:t>
            </a:r>
          </a:p>
          <a:p>
            <a:pPr marL="342900" indent="-342900" algn="just">
              <a:buFont typeface="+mj-lt"/>
              <a:buAutoNum type="arabicPeriod"/>
            </a:pPr>
            <a:r>
              <a:rPr lang="fr-FR" sz="1700" dirty="0">
                <a:effectLst/>
              </a:rPr>
              <a:t>Li, </a:t>
            </a:r>
            <a:r>
              <a:rPr lang="fr-FR" sz="1700" dirty="0" err="1">
                <a:effectLst/>
              </a:rPr>
              <a:t>Zhanglin</a:t>
            </a:r>
            <a:r>
              <a:rPr lang="fr-FR" sz="1700" dirty="0">
                <a:effectLst/>
              </a:rPr>
              <a:t>, </a:t>
            </a:r>
            <a:r>
              <a:rPr lang="fr-FR" sz="1700" dirty="0" err="1">
                <a:effectLst/>
              </a:rPr>
              <a:t>Xialin</a:t>
            </a:r>
            <a:r>
              <a:rPr lang="fr-FR" sz="1700" dirty="0">
                <a:effectLst/>
              </a:rPr>
              <a:t> Zhang, Rui Zhu, </a:t>
            </a:r>
            <a:r>
              <a:rPr lang="fr-FR" sz="1700" dirty="0" err="1">
                <a:effectLst/>
              </a:rPr>
              <a:t>Zhiting</a:t>
            </a:r>
            <a:r>
              <a:rPr lang="fr-FR" sz="1700" dirty="0">
                <a:effectLst/>
              </a:rPr>
              <a:t> Zhang, et </a:t>
            </a:r>
            <a:r>
              <a:rPr lang="fr-FR" sz="1700" dirty="0" err="1">
                <a:effectLst/>
              </a:rPr>
              <a:t>Zhengping</a:t>
            </a:r>
            <a:r>
              <a:rPr lang="fr-FR" sz="1700" dirty="0">
                <a:effectLst/>
              </a:rPr>
              <a:t> </a:t>
            </a:r>
            <a:r>
              <a:rPr lang="fr-FR" sz="1700" dirty="0" err="1">
                <a:effectLst/>
              </a:rPr>
              <a:t>Weng</a:t>
            </a:r>
            <a:r>
              <a:rPr lang="fr-FR" sz="1700" dirty="0">
                <a:effectLst/>
              </a:rPr>
              <a:t>. « </a:t>
            </a:r>
            <a:r>
              <a:rPr lang="fr-FR" sz="1700" dirty="0" err="1">
                <a:effectLst/>
              </a:rPr>
              <a:t>Integrating</a:t>
            </a:r>
            <a:r>
              <a:rPr lang="fr-FR" sz="1700" dirty="0">
                <a:effectLst/>
              </a:rPr>
              <a:t> Data-to-Data </a:t>
            </a:r>
            <a:r>
              <a:rPr lang="fr-FR" sz="1700" dirty="0" err="1">
                <a:effectLst/>
              </a:rPr>
              <a:t>Correlation</a:t>
            </a:r>
            <a:r>
              <a:rPr lang="fr-FR" sz="1700" dirty="0">
                <a:effectLst/>
              </a:rPr>
              <a:t> </a:t>
            </a:r>
            <a:r>
              <a:rPr lang="fr-FR" sz="1700" dirty="0" err="1">
                <a:effectLst/>
              </a:rPr>
              <a:t>into</a:t>
            </a:r>
            <a:r>
              <a:rPr lang="fr-FR" sz="1700" dirty="0">
                <a:effectLst/>
              </a:rPr>
              <a:t> Inverse Distance </a:t>
            </a:r>
            <a:r>
              <a:rPr lang="fr-FR" sz="1700" dirty="0" err="1">
                <a:effectLst/>
              </a:rPr>
              <a:t>Weighting</a:t>
            </a:r>
            <a:r>
              <a:rPr lang="fr-FR" sz="1700" dirty="0">
                <a:effectLst/>
              </a:rPr>
              <a:t> ». </a:t>
            </a:r>
            <a:r>
              <a:rPr lang="fr-FR" sz="1700" i="1" dirty="0" err="1">
                <a:effectLst/>
              </a:rPr>
              <a:t>Computational</a:t>
            </a:r>
            <a:r>
              <a:rPr lang="fr-FR" sz="1700" i="1" dirty="0">
                <a:effectLst/>
              </a:rPr>
              <a:t> </a:t>
            </a:r>
            <a:r>
              <a:rPr lang="fr-FR" sz="1700" i="1" dirty="0" err="1">
                <a:effectLst/>
              </a:rPr>
              <a:t>Geosciences</a:t>
            </a:r>
            <a:r>
              <a:rPr lang="fr-FR" sz="1700" dirty="0">
                <a:effectLst/>
              </a:rPr>
              <a:t> 24, n</a:t>
            </a:r>
            <a:r>
              <a:rPr lang="fr-FR" sz="1700" baseline="30000" dirty="0">
                <a:effectLst/>
              </a:rPr>
              <a:t>o</a:t>
            </a:r>
            <a:r>
              <a:rPr lang="fr-FR" sz="1700" dirty="0">
                <a:effectLst/>
              </a:rPr>
              <a:t> 1 (1 février 2020): 203‑16. </a:t>
            </a:r>
            <a:r>
              <a:rPr lang="fr-FR" sz="1700" dirty="0">
                <a:effectLst/>
                <a:hlinkClick r:id="rId6"/>
              </a:rPr>
              <a:t>https://doi.org/10.1007/s10596-019-09913-9</a:t>
            </a:r>
            <a:r>
              <a:rPr lang="fr-FR" sz="1700" dirty="0">
                <a:effectLst/>
              </a:rPr>
              <a:t>.</a:t>
            </a:r>
          </a:p>
        </p:txBody>
      </p:sp>
    </p:spTree>
    <p:extLst>
      <p:ext uri="{BB962C8B-B14F-4D97-AF65-F5344CB8AC3E}">
        <p14:creationId xmlns:p14="http://schemas.microsoft.com/office/powerpoint/2010/main" val="1518128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BD689-1D01-6DEE-05EC-8E8DCEB2E44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6E59BC0-B7A9-83CC-5113-93A439CF901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2400" b="1" dirty="0">
                <a:solidFill>
                  <a:schemeClr val="tx1"/>
                </a:solidFill>
              </a:rPr>
              <a:t>Bibliographie choisie</a:t>
            </a:r>
            <a:endParaRPr lang="fr-FR" sz="2400" b="1" dirty="0">
              <a:solidFill>
                <a:schemeClr val="bg2">
                  <a:lumMod val="90000"/>
                </a:schemeClr>
              </a:solidFill>
            </a:endParaRPr>
          </a:p>
        </p:txBody>
      </p:sp>
      <p:sp>
        <p:nvSpPr>
          <p:cNvPr id="3" name="ZoneTexte 2">
            <a:extLst>
              <a:ext uri="{FF2B5EF4-FFF2-40B4-BE49-F238E27FC236}">
                <a16:creationId xmlns:a16="http://schemas.microsoft.com/office/drawing/2014/main" id="{6EA5D11E-9D18-667C-6D04-FDE88C8FD0D2}"/>
              </a:ext>
            </a:extLst>
          </p:cNvPr>
          <p:cNvSpPr txBox="1"/>
          <p:nvPr/>
        </p:nvSpPr>
        <p:spPr>
          <a:xfrm>
            <a:off x="124096" y="487024"/>
            <a:ext cx="11933257" cy="461665"/>
          </a:xfrm>
          <a:prstGeom prst="rect">
            <a:avLst/>
          </a:prstGeom>
          <a:noFill/>
        </p:spPr>
        <p:txBody>
          <a:bodyPr wrap="square">
            <a:spAutoFit/>
          </a:bodyPr>
          <a:lstStyle/>
          <a:p>
            <a:r>
              <a:rPr lang="fr-FR" sz="2400" b="0" i="0" dirty="0">
                <a:solidFill>
                  <a:srgbClr val="1F1F1F"/>
                </a:solidFill>
                <a:effectLst/>
              </a:rPr>
              <a:t>Risque éolien sur l’avifaune</a:t>
            </a:r>
          </a:p>
        </p:txBody>
      </p:sp>
      <p:sp>
        <p:nvSpPr>
          <p:cNvPr id="7" name="ZoneTexte 6">
            <a:extLst>
              <a:ext uri="{FF2B5EF4-FFF2-40B4-BE49-F238E27FC236}">
                <a16:creationId xmlns:a16="http://schemas.microsoft.com/office/drawing/2014/main" id="{CDD3E79A-5A9F-211D-538C-3A8484105403}"/>
              </a:ext>
            </a:extLst>
          </p:cNvPr>
          <p:cNvSpPr txBox="1"/>
          <p:nvPr/>
        </p:nvSpPr>
        <p:spPr>
          <a:xfrm>
            <a:off x="-5275" y="1031815"/>
            <a:ext cx="12192000" cy="5586145"/>
          </a:xfrm>
          <a:prstGeom prst="rect">
            <a:avLst/>
          </a:prstGeom>
          <a:noFill/>
        </p:spPr>
        <p:txBody>
          <a:bodyPr wrap="square">
            <a:spAutoFit/>
          </a:bodyPr>
          <a:lstStyle/>
          <a:p>
            <a:pPr marL="342900" indent="-342900">
              <a:buFont typeface="+mj-lt"/>
              <a:buAutoNum type="arabicPeriod"/>
            </a:pPr>
            <a:r>
              <a:rPr lang="fr-FR" sz="1700" dirty="0">
                <a:effectLst/>
              </a:rPr>
              <a:t>« </a:t>
            </a:r>
            <a:r>
              <a:rPr lang="fr-FR" sz="1700" dirty="0" err="1">
                <a:effectLst/>
              </a:rPr>
              <a:t>Assessing</a:t>
            </a:r>
            <a:r>
              <a:rPr lang="fr-FR" sz="1700" dirty="0">
                <a:effectLst/>
              </a:rPr>
              <a:t> Risk to </a:t>
            </a:r>
            <a:r>
              <a:rPr lang="fr-FR" sz="1700" dirty="0" err="1">
                <a:effectLst/>
              </a:rPr>
              <a:t>Birds</a:t>
            </a:r>
            <a:r>
              <a:rPr lang="fr-FR" sz="1700" dirty="0">
                <a:effectLst/>
              </a:rPr>
              <a:t> </a:t>
            </a:r>
            <a:r>
              <a:rPr lang="fr-FR" sz="1700" dirty="0" err="1">
                <a:effectLst/>
              </a:rPr>
              <a:t>from</a:t>
            </a:r>
            <a:r>
              <a:rPr lang="fr-FR" sz="1700" dirty="0">
                <a:effectLst/>
              </a:rPr>
              <a:t> </a:t>
            </a:r>
            <a:r>
              <a:rPr lang="fr-FR" sz="1700" dirty="0" err="1">
                <a:effectLst/>
              </a:rPr>
              <a:t>Industrial</a:t>
            </a:r>
            <a:r>
              <a:rPr lang="fr-FR" sz="1700" dirty="0">
                <a:effectLst/>
              </a:rPr>
              <a:t> Wind Energy </a:t>
            </a:r>
            <a:r>
              <a:rPr lang="fr-FR" sz="1700" dirty="0" err="1">
                <a:effectLst/>
              </a:rPr>
              <a:t>Development</a:t>
            </a:r>
            <a:r>
              <a:rPr lang="fr-FR" sz="1700" dirty="0">
                <a:effectLst/>
              </a:rPr>
              <a:t> via </a:t>
            </a:r>
            <a:r>
              <a:rPr lang="fr-FR" sz="1700" dirty="0" err="1">
                <a:effectLst/>
              </a:rPr>
              <a:t>Paired</a:t>
            </a:r>
            <a:r>
              <a:rPr lang="fr-FR" sz="1700" dirty="0">
                <a:effectLst/>
              </a:rPr>
              <a:t> Resource </a:t>
            </a:r>
            <a:r>
              <a:rPr lang="fr-FR" sz="1700" dirty="0" err="1">
                <a:effectLst/>
              </a:rPr>
              <a:t>Selection</a:t>
            </a:r>
            <a:r>
              <a:rPr lang="fr-FR" sz="1700" dirty="0">
                <a:effectLst/>
              </a:rPr>
              <a:t> </a:t>
            </a:r>
            <a:r>
              <a:rPr lang="fr-FR" sz="1700" dirty="0" err="1">
                <a:effectLst/>
              </a:rPr>
              <a:t>Models</a:t>
            </a:r>
            <a:r>
              <a:rPr lang="fr-FR" sz="1700" dirty="0">
                <a:effectLst/>
              </a:rPr>
              <a:t> ». Consulté le 24 avril 2025. </a:t>
            </a:r>
            <a:r>
              <a:rPr lang="fr-FR" sz="1700" dirty="0">
                <a:effectLst/>
                <a:hlinkClick r:id="rId3"/>
              </a:rPr>
              <a:t>https://doi.org/10.1111/cobi.12227</a:t>
            </a:r>
            <a:r>
              <a:rPr lang="fr-FR" sz="1700" dirty="0">
                <a:effectLst/>
              </a:rPr>
              <a:t>.</a:t>
            </a:r>
          </a:p>
          <a:p>
            <a:pPr marL="342900" indent="-342900">
              <a:buFont typeface="+mj-lt"/>
              <a:buAutoNum type="arabicPeriod"/>
            </a:pPr>
            <a:r>
              <a:rPr lang="fr-FR" sz="1700" dirty="0">
                <a:effectLst/>
              </a:rPr>
              <a:t>Chamberlain, Dan E., Mark R. </a:t>
            </a:r>
            <a:r>
              <a:rPr lang="fr-FR" sz="1700" dirty="0" err="1">
                <a:effectLst/>
              </a:rPr>
              <a:t>Rehfisch</a:t>
            </a:r>
            <a:r>
              <a:rPr lang="fr-FR" sz="1700" dirty="0">
                <a:effectLst/>
              </a:rPr>
              <a:t>, Antony D. Fox, Mark. </a:t>
            </a:r>
            <a:r>
              <a:rPr lang="fr-FR" sz="1700" dirty="0" err="1">
                <a:effectLst/>
              </a:rPr>
              <a:t>Desholm</a:t>
            </a:r>
            <a:r>
              <a:rPr lang="fr-FR" sz="1700" dirty="0">
                <a:effectLst/>
              </a:rPr>
              <a:t>, et Sarah J. Anthony. « The </a:t>
            </a:r>
            <a:r>
              <a:rPr lang="fr-FR" sz="1700" dirty="0" err="1">
                <a:effectLst/>
              </a:rPr>
              <a:t>Effect</a:t>
            </a:r>
            <a:r>
              <a:rPr lang="fr-FR" sz="1700" dirty="0">
                <a:effectLst/>
              </a:rPr>
              <a:t> of </a:t>
            </a:r>
            <a:r>
              <a:rPr lang="fr-FR" sz="1700" dirty="0" err="1">
                <a:effectLst/>
              </a:rPr>
              <a:t>Avoidance</a:t>
            </a:r>
            <a:r>
              <a:rPr lang="fr-FR" sz="1700" dirty="0">
                <a:effectLst/>
              </a:rPr>
              <a:t> Rates on Bird </a:t>
            </a:r>
            <a:r>
              <a:rPr lang="fr-FR" sz="1700" dirty="0" err="1">
                <a:effectLst/>
              </a:rPr>
              <a:t>Mortality</a:t>
            </a:r>
            <a:r>
              <a:rPr lang="fr-FR" sz="1700" dirty="0">
                <a:effectLst/>
              </a:rPr>
              <a:t> </a:t>
            </a:r>
            <a:r>
              <a:rPr lang="fr-FR" sz="1700" dirty="0" err="1">
                <a:effectLst/>
              </a:rPr>
              <a:t>Predictions</a:t>
            </a:r>
            <a:r>
              <a:rPr lang="fr-FR" sz="1700" dirty="0">
                <a:effectLst/>
              </a:rPr>
              <a:t> Made by Wind Turbine Collision Risk </a:t>
            </a:r>
            <a:r>
              <a:rPr lang="fr-FR" sz="1700" dirty="0" err="1">
                <a:effectLst/>
              </a:rPr>
              <a:t>Models</a:t>
            </a:r>
            <a:r>
              <a:rPr lang="fr-FR" sz="1700" dirty="0">
                <a:effectLst/>
              </a:rPr>
              <a:t> ». </a:t>
            </a:r>
            <a:r>
              <a:rPr lang="fr-FR" sz="1700" i="1" dirty="0">
                <a:effectLst/>
              </a:rPr>
              <a:t>Ibis</a:t>
            </a:r>
            <a:r>
              <a:rPr lang="fr-FR" sz="1700" dirty="0">
                <a:effectLst/>
              </a:rPr>
              <a:t> 148, n</a:t>
            </a:r>
            <a:r>
              <a:rPr lang="fr-FR" sz="1700" baseline="30000" dirty="0">
                <a:effectLst/>
              </a:rPr>
              <a:t>o</a:t>
            </a:r>
            <a:r>
              <a:rPr lang="fr-FR" sz="1700" dirty="0">
                <a:effectLst/>
              </a:rPr>
              <a:t> s1 (2006): 198‑202. </a:t>
            </a:r>
            <a:r>
              <a:rPr lang="fr-FR" sz="1700" dirty="0">
                <a:effectLst/>
                <a:hlinkClick r:id="rId4"/>
              </a:rPr>
              <a:t>https://doi.org/10.1111/j.1474-919X.2006.00507.x</a:t>
            </a:r>
            <a:r>
              <a:rPr lang="fr-FR" sz="1700" dirty="0">
                <a:effectLst/>
              </a:rPr>
              <a:t>.</a:t>
            </a:r>
          </a:p>
          <a:p>
            <a:pPr marL="342900" indent="-342900">
              <a:buFont typeface="+mj-lt"/>
              <a:buAutoNum type="arabicPeriod"/>
            </a:pPr>
            <a:r>
              <a:rPr lang="fr-FR" sz="1700" dirty="0" err="1">
                <a:effectLst/>
              </a:rPr>
              <a:t>Drewitt</a:t>
            </a:r>
            <a:r>
              <a:rPr lang="fr-FR" sz="1700" dirty="0">
                <a:effectLst/>
              </a:rPr>
              <a:t>, Allan L., et </a:t>
            </a:r>
            <a:r>
              <a:rPr lang="fr-FR" sz="1700" dirty="0" err="1">
                <a:effectLst/>
              </a:rPr>
              <a:t>Rowena</a:t>
            </a:r>
            <a:r>
              <a:rPr lang="fr-FR" sz="1700" dirty="0">
                <a:effectLst/>
              </a:rPr>
              <a:t> H. W. Langston. « </a:t>
            </a:r>
            <a:r>
              <a:rPr lang="fr-FR" sz="1700" dirty="0" err="1">
                <a:effectLst/>
              </a:rPr>
              <a:t>Assessing</a:t>
            </a:r>
            <a:r>
              <a:rPr lang="fr-FR" sz="1700" dirty="0">
                <a:effectLst/>
              </a:rPr>
              <a:t> the Impacts of Wind </a:t>
            </a:r>
            <a:r>
              <a:rPr lang="fr-FR" sz="1700" dirty="0" err="1">
                <a:effectLst/>
              </a:rPr>
              <a:t>Farms</a:t>
            </a:r>
            <a:r>
              <a:rPr lang="fr-FR" sz="1700" dirty="0">
                <a:effectLst/>
              </a:rPr>
              <a:t> on </a:t>
            </a:r>
            <a:r>
              <a:rPr lang="fr-FR" sz="1700" dirty="0" err="1">
                <a:effectLst/>
              </a:rPr>
              <a:t>Birds</a:t>
            </a:r>
            <a:r>
              <a:rPr lang="fr-FR" sz="1700" dirty="0">
                <a:effectLst/>
              </a:rPr>
              <a:t> ». </a:t>
            </a:r>
            <a:r>
              <a:rPr lang="fr-FR" sz="1700" i="1" dirty="0">
                <a:effectLst/>
              </a:rPr>
              <a:t>Ibis</a:t>
            </a:r>
            <a:r>
              <a:rPr lang="fr-FR" sz="1700" dirty="0">
                <a:effectLst/>
              </a:rPr>
              <a:t> 148, n</a:t>
            </a:r>
            <a:r>
              <a:rPr lang="fr-FR" sz="1700" baseline="30000" dirty="0">
                <a:effectLst/>
              </a:rPr>
              <a:t>o</a:t>
            </a:r>
            <a:r>
              <a:rPr lang="fr-FR" sz="1700" dirty="0">
                <a:effectLst/>
              </a:rPr>
              <a:t> s1 (2006): 29‑42. </a:t>
            </a:r>
            <a:r>
              <a:rPr lang="fr-FR" sz="1700" dirty="0">
                <a:effectLst/>
                <a:hlinkClick r:id="rId5"/>
              </a:rPr>
              <a:t>https://doi.org/10.1111/j.1474-919X.2006.00516.x</a:t>
            </a:r>
            <a:r>
              <a:rPr lang="fr-FR" sz="1700" dirty="0">
                <a:effectLst/>
              </a:rPr>
              <a:t>.</a:t>
            </a:r>
          </a:p>
          <a:p>
            <a:pPr marL="342900" indent="-342900">
              <a:buFont typeface="+mj-lt"/>
              <a:buAutoNum type="arabicPeriod"/>
            </a:pPr>
            <a:r>
              <a:rPr lang="fr-FR" sz="1700" dirty="0">
                <a:effectLst/>
              </a:rPr>
              <a:t>Hunt, W. G., R. E. </a:t>
            </a:r>
            <a:r>
              <a:rPr lang="fr-FR" sz="1700" dirty="0" err="1">
                <a:effectLst/>
              </a:rPr>
              <a:t>Jackman</a:t>
            </a:r>
            <a:r>
              <a:rPr lang="fr-FR" sz="1700" dirty="0">
                <a:effectLst/>
              </a:rPr>
              <a:t>, T. L. Hunt, D. E. </a:t>
            </a:r>
            <a:r>
              <a:rPr lang="fr-FR" sz="1700" dirty="0" err="1">
                <a:effectLst/>
              </a:rPr>
              <a:t>Driscoll</a:t>
            </a:r>
            <a:r>
              <a:rPr lang="fr-FR" sz="1700" dirty="0">
                <a:effectLst/>
              </a:rPr>
              <a:t>, et L. </a:t>
            </a:r>
            <a:r>
              <a:rPr lang="fr-FR" sz="1700" dirty="0" err="1">
                <a:effectLst/>
              </a:rPr>
              <a:t>Culp</a:t>
            </a:r>
            <a:r>
              <a:rPr lang="fr-FR" sz="1700" dirty="0">
                <a:effectLst/>
              </a:rPr>
              <a:t>. « A Population </a:t>
            </a:r>
            <a:r>
              <a:rPr lang="fr-FR" sz="1700" dirty="0" err="1">
                <a:effectLst/>
              </a:rPr>
              <a:t>Study</a:t>
            </a:r>
            <a:r>
              <a:rPr lang="fr-FR" sz="1700" dirty="0">
                <a:effectLst/>
              </a:rPr>
              <a:t> of Golden Eagles in the Altamont </a:t>
            </a:r>
            <a:r>
              <a:rPr lang="fr-FR" sz="1700" dirty="0" err="1">
                <a:effectLst/>
              </a:rPr>
              <a:t>Pass</a:t>
            </a:r>
            <a:r>
              <a:rPr lang="fr-FR" sz="1700" dirty="0">
                <a:effectLst/>
              </a:rPr>
              <a:t> Wind Resource Area: Population Trend </a:t>
            </a:r>
            <a:r>
              <a:rPr lang="fr-FR" sz="1700" dirty="0" err="1">
                <a:effectLst/>
              </a:rPr>
              <a:t>Analysis</a:t>
            </a:r>
            <a:r>
              <a:rPr lang="fr-FR" sz="1700" dirty="0">
                <a:effectLst/>
              </a:rPr>
              <a:t>, 1994-1997 ». Univ. of California, Santa Cruz, CA (United States). </a:t>
            </a:r>
            <a:r>
              <a:rPr lang="fr-FR" sz="1700" dirty="0" err="1">
                <a:effectLst/>
              </a:rPr>
              <a:t>Predatory</a:t>
            </a:r>
            <a:r>
              <a:rPr lang="fr-FR" sz="1700" dirty="0">
                <a:effectLst/>
              </a:rPr>
              <a:t> Bird </a:t>
            </a:r>
            <a:r>
              <a:rPr lang="fr-FR" sz="1700" dirty="0" err="1">
                <a:effectLst/>
              </a:rPr>
              <a:t>Research</a:t>
            </a:r>
            <a:r>
              <a:rPr lang="fr-FR" sz="1700" dirty="0">
                <a:effectLst/>
              </a:rPr>
              <a:t> Group, Long Marine </a:t>
            </a:r>
            <a:r>
              <a:rPr lang="fr-FR" sz="1700" dirty="0" err="1">
                <a:effectLst/>
              </a:rPr>
              <a:t>Laboratory</a:t>
            </a:r>
            <a:r>
              <a:rPr lang="fr-FR" sz="1700" dirty="0">
                <a:effectLst/>
              </a:rPr>
              <a:t>; National </a:t>
            </a:r>
            <a:r>
              <a:rPr lang="fr-FR" sz="1700" dirty="0" err="1">
                <a:effectLst/>
              </a:rPr>
              <a:t>Renewable</a:t>
            </a:r>
            <a:r>
              <a:rPr lang="fr-FR" sz="1700" dirty="0">
                <a:effectLst/>
              </a:rPr>
              <a:t> Energy Lab. (NREL), Golden, CO (United States), 20 juillet 1999. </a:t>
            </a:r>
            <a:r>
              <a:rPr lang="fr-FR" sz="1700" dirty="0">
                <a:effectLst/>
                <a:hlinkClick r:id="rId6"/>
              </a:rPr>
              <a:t>https://doi.org/10.2172/12148</a:t>
            </a:r>
            <a:r>
              <a:rPr lang="fr-FR" sz="1700" dirty="0">
                <a:effectLst/>
              </a:rPr>
              <a:t>.</a:t>
            </a:r>
          </a:p>
          <a:p>
            <a:pPr marL="342900" indent="-342900">
              <a:buFont typeface="+mj-lt"/>
              <a:buAutoNum type="arabicPeriod"/>
            </a:pPr>
            <a:r>
              <a:rPr lang="fr-FR" sz="1700" dirty="0" err="1">
                <a:effectLst/>
              </a:rPr>
              <a:t>Kuvlesky</a:t>
            </a:r>
            <a:r>
              <a:rPr lang="fr-FR" sz="1700" dirty="0">
                <a:effectLst/>
              </a:rPr>
              <a:t> Jr., William P., Leonard A. Brennan, Michael L. Morrison, Kathy K. </a:t>
            </a:r>
            <a:r>
              <a:rPr lang="fr-FR" sz="1700" dirty="0" err="1">
                <a:effectLst/>
              </a:rPr>
              <a:t>Boydston</a:t>
            </a:r>
            <a:r>
              <a:rPr lang="fr-FR" sz="1700" dirty="0">
                <a:effectLst/>
              </a:rPr>
              <a:t>, Bart M. Ballard, et Fred C. Bryant. « Wind Energy </a:t>
            </a:r>
            <a:r>
              <a:rPr lang="fr-FR" sz="1700" dirty="0" err="1">
                <a:effectLst/>
              </a:rPr>
              <a:t>Development</a:t>
            </a:r>
            <a:r>
              <a:rPr lang="fr-FR" sz="1700" dirty="0">
                <a:effectLst/>
              </a:rPr>
              <a:t> and </a:t>
            </a:r>
            <a:r>
              <a:rPr lang="fr-FR" sz="1700" dirty="0" err="1">
                <a:effectLst/>
              </a:rPr>
              <a:t>Wildlife</a:t>
            </a:r>
            <a:r>
              <a:rPr lang="fr-FR" sz="1700" dirty="0">
                <a:effectLst/>
              </a:rPr>
              <a:t> Conservation: Challenges and </a:t>
            </a:r>
            <a:r>
              <a:rPr lang="fr-FR" sz="1700" dirty="0" err="1">
                <a:effectLst/>
              </a:rPr>
              <a:t>Opportunities</a:t>
            </a:r>
            <a:r>
              <a:rPr lang="fr-FR" sz="1700" dirty="0">
                <a:effectLst/>
              </a:rPr>
              <a:t> ». </a:t>
            </a:r>
            <a:r>
              <a:rPr lang="fr-FR" sz="1700" i="1" dirty="0">
                <a:effectLst/>
              </a:rPr>
              <a:t>The Journal of </a:t>
            </a:r>
            <a:r>
              <a:rPr lang="fr-FR" sz="1700" i="1" dirty="0" err="1">
                <a:effectLst/>
              </a:rPr>
              <a:t>Wildlife</a:t>
            </a:r>
            <a:r>
              <a:rPr lang="fr-FR" sz="1700" i="1" dirty="0">
                <a:effectLst/>
              </a:rPr>
              <a:t> Management</a:t>
            </a:r>
            <a:r>
              <a:rPr lang="fr-FR" sz="1700" dirty="0">
                <a:effectLst/>
              </a:rPr>
              <a:t> 71, n</a:t>
            </a:r>
            <a:r>
              <a:rPr lang="fr-FR" sz="1700" baseline="30000" dirty="0">
                <a:effectLst/>
              </a:rPr>
              <a:t>o</a:t>
            </a:r>
            <a:r>
              <a:rPr lang="fr-FR" sz="1700" dirty="0">
                <a:effectLst/>
              </a:rPr>
              <a:t> 8 (novembre 2007): 2487‑98. </a:t>
            </a:r>
            <a:r>
              <a:rPr lang="fr-FR" sz="1700" dirty="0">
                <a:effectLst/>
                <a:hlinkClick r:id="rId7"/>
              </a:rPr>
              <a:t>https://doi.org/10.2193/2007-248</a:t>
            </a:r>
            <a:r>
              <a:rPr lang="fr-FR" sz="1700" dirty="0">
                <a:effectLst/>
              </a:rPr>
              <a:t>.</a:t>
            </a:r>
          </a:p>
          <a:p>
            <a:pPr marL="342900" indent="-342900">
              <a:buFont typeface="+mj-lt"/>
              <a:buAutoNum type="arabicPeriod"/>
            </a:pPr>
            <a:r>
              <a:rPr lang="fr-FR" sz="1700" dirty="0" err="1">
                <a:effectLst/>
              </a:rPr>
              <a:t>Largey</a:t>
            </a:r>
            <a:r>
              <a:rPr lang="fr-FR" sz="1700" dirty="0">
                <a:effectLst/>
              </a:rPr>
              <a:t>, Nicola, </a:t>
            </a:r>
            <a:r>
              <a:rPr lang="fr-FR" sz="1700" dirty="0" err="1">
                <a:effectLst/>
              </a:rPr>
              <a:t>Aonghais</a:t>
            </a:r>
            <a:r>
              <a:rPr lang="fr-FR" sz="1700" dirty="0">
                <a:effectLst/>
              </a:rPr>
              <a:t> S. C. P. Cook, Chris B. </a:t>
            </a:r>
            <a:r>
              <a:rPr lang="fr-FR" sz="1700" dirty="0" err="1">
                <a:effectLst/>
              </a:rPr>
              <a:t>Thaxter</a:t>
            </a:r>
            <a:r>
              <a:rPr lang="fr-FR" sz="1700" dirty="0">
                <a:effectLst/>
              </a:rPr>
              <a:t>, Aly </a:t>
            </a:r>
            <a:r>
              <a:rPr lang="fr-FR" sz="1700" dirty="0" err="1">
                <a:effectLst/>
              </a:rPr>
              <a:t>McCluskie</a:t>
            </a:r>
            <a:r>
              <a:rPr lang="fr-FR" sz="1700" dirty="0">
                <a:effectLst/>
              </a:rPr>
              <a:t>, </a:t>
            </a:r>
            <a:r>
              <a:rPr lang="fr-FR" sz="1700" dirty="0" err="1">
                <a:effectLst/>
              </a:rPr>
              <a:t>BÅrd</a:t>
            </a:r>
            <a:r>
              <a:rPr lang="fr-FR" sz="1700" dirty="0">
                <a:effectLst/>
              </a:rPr>
              <a:t> G. </a:t>
            </a:r>
            <a:r>
              <a:rPr lang="fr-FR" sz="1700" dirty="0" err="1">
                <a:effectLst/>
              </a:rPr>
              <a:t>Stokke</a:t>
            </a:r>
            <a:r>
              <a:rPr lang="fr-FR" sz="1700" dirty="0">
                <a:effectLst/>
              </a:rPr>
              <a:t>, Ben Wilson, et Elizabeth A. </a:t>
            </a:r>
            <a:r>
              <a:rPr lang="fr-FR" sz="1700" dirty="0" err="1">
                <a:effectLst/>
              </a:rPr>
              <a:t>Masden</a:t>
            </a:r>
            <a:r>
              <a:rPr lang="fr-FR" sz="1700" dirty="0">
                <a:effectLst/>
              </a:rPr>
              <a:t>. « Methods to </a:t>
            </a:r>
            <a:r>
              <a:rPr lang="fr-FR" sz="1700" dirty="0" err="1">
                <a:effectLst/>
              </a:rPr>
              <a:t>Quantify</a:t>
            </a:r>
            <a:r>
              <a:rPr lang="fr-FR" sz="1700" dirty="0">
                <a:effectLst/>
              </a:rPr>
              <a:t> </a:t>
            </a:r>
            <a:r>
              <a:rPr lang="fr-FR" sz="1700" dirty="0" err="1">
                <a:effectLst/>
              </a:rPr>
              <a:t>Avian</a:t>
            </a:r>
            <a:r>
              <a:rPr lang="fr-FR" sz="1700" dirty="0">
                <a:effectLst/>
              </a:rPr>
              <a:t> </a:t>
            </a:r>
            <a:r>
              <a:rPr lang="fr-FR" sz="1700" dirty="0" err="1">
                <a:effectLst/>
              </a:rPr>
              <a:t>Airspace</a:t>
            </a:r>
            <a:r>
              <a:rPr lang="fr-FR" sz="1700" dirty="0">
                <a:effectLst/>
              </a:rPr>
              <a:t> Use in Relation to Wind Energy </a:t>
            </a:r>
            <a:r>
              <a:rPr lang="fr-FR" sz="1700" dirty="0" err="1">
                <a:effectLst/>
              </a:rPr>
              <a:t>Development</a:t>
            </a:r>
            <a:r>
              <a:rPr lang="fr-FR" sz="1700" dirty="0">
                <a:effectLst/>
              </a:rPr>
              <a:t> ». </a:t>
            </a:r>
            <a:r>
              <a:rPr lang="fr-FR" sz="1700" i="1" dirty="0">
                <a:effectLst/>
              </a:rPr>
              <a:t>Ibis</a:t>
            </a:r>
            <a:r>
              <a:rPr lang="fr-FR" sz="1700" dirty="0">
                <a:effectLst/>
              </a:rPr>
              <a:t> 163, n</a:t>
            </a:r>
            <a:r>
              <a:rPr lang="fr-FR" sz="1700" baseline="30000" dirty="0">
                <a:effectLst/>
              </a:rPr>
              <a:t>o</a:t>
            </a:r>
            <a:r>
              <a:rPr lang="fr-FR" sz="1700" dirty="0">
                <a:effectLst/>
              </a:rPr>
              <a:t> 3 (2021): 747‑64. </a:t>
            </a:r>
            <a:r>
              <a:rPr lang="fr-FR" sz="1700" dirty="0">
                <a:effectLst/>
                <a:hlinkClick r:id="rId8"/>
              </a:rPr>
              <a:t>https://doi.org/10.1111/ibi.12913</a:t>
            </a:r>
            <a:r>
              <a:rPr lang="fr-FR" sz="1700" dirty="0">
                <a:effectLst/>
              </a:rPr>
              <a:t>.</a:t>
            </a:r>
          </a:p>
          <a:p>
            <a:pPr marL="342900" indent="-342900">
              <a:buFont typeface="+mj-lt"/>
              <a:buAutoNum type="arabicPeriod"/>
            </a:pPr>
            <a:r>
              <a:rPr lang="fr-FR" sz="1700" dirty="0" err="1">
                <a:effectLst/>
              </a:rPr>
              <a:t>Madders</a:t>
            </a:r>
            <a:r>
              <a:rPr lang="fr-FR" sz="1700" dirty="0">
                <a:effectLst/>
              </a:rPr>
              <a:t>, Mike, et D. Philip Whitfield. « </a:t>
            </a:r>
            <a:r>
              <a:rPr lang="fr-FR" sz="1700" dirty="0" err="1">
                <a:effectLst/>
              </a:rPr>
              <a:t>Upland</a:t>
            </a:r>
            <a:r>
              <a:rPr lang="fr-FR" sz="1700" dirty="0">
                <a:effectLst/>
              </a:rPr>
              <a:t> Raptors and the </a:t>
            </a:r>
            <a:r>
              <a:rPr lang="fr-FR" sz="1700" dirty="0" err="1">
                <a:effectLst/>
              </a:rPr>
              <a:t>Assessment</a:t>
            </a:r>
            <a:r>
              <a:rPr lang="fr-FR" sz="1700" dirty="0">
                <a:effectLst/>
              </a:rPr>
              <a:t> of Wind </a:t>
            </a:r>
            <a:r>
              <a:rPr lang="fr-FR" sz="1700" dirty="0" err="1">
                <a:effectLst/>
              </a:rPr>
              <a:t>Farm</a:t>
            </a:r>
            <a:r>
              <a:rPr lang="fr-FR" sz="1700" dirty="0">
                <a:effectLst/>
              </a:rPr>
              <a:t> Impacts ». </a:t>
            </a:r>
            <a:r>
              <a:rPr lang="fr-FR" sz="1700" i="1" dirty="0">
                <a:effectLst/>
              </a:rPr>
              <a:t>Ibis</a:t>
            </a:r>
            <a:r>
              <a:rPr lang="fr-FR" sz="1700" dirty="0">
                <a:effectLst/>
              </a:rPr>
              <a:t> 148, n</a:t>
            </a:r>
            <a:r>
              <a:rPr lang="fr-FR" sz="1700" baseline="30000" dirty="0">
                <a:effectLst/>
              </a:rPr>
              <a:t>o</a:t>
            </a:r>
            <a:r>
              <a:rPr lang="fr-FR" sz="1700" dirty="0">
                <a:effectLst/>
              </a:rPr>
              <a:t> s1 (2006): 43‑56. </a:t>
            </a:r>
            <a:r>
              <a:rPr lang="fr-FR" sz="1700" dirty="0">
                <a:effectLst/>
                <a:hlinkClick r:id="rId9"/>
              </a:rPr>
              <a:t>https://doi.org/10.1111/j.1474-919X.2006.00506.x</a:t>
            </a:r>
            <a:r>
              <a:rPr lang="fr-FR" sz="1700" dirty="0">
                <a:effectLst/>
              </a:rPr>
              <a:t>.</a:t>
            </a:r>
          </a:p>
          <a:p>
            <a:pPr marL="342900" indent="-342900">
              <a:buFont typeface="+mj-lt"/>
              <a:buAutoNum type="arabicPeriod"/>
            </a:pPr>
            <a:r>
              <a:rPr lang="fr-FR" sz="1700" dirty="0" err="1">
                <a:effectLst/>
              </a:rPr>
              <a:t>Masden</a:t>
            </a:r>
            <a:r>
              <a:rPr lang="fr-FR" sz="1700" dirty="0">
                <a:effectLst/>
              </a:rPr>
              <a:t>, E. A., et A. S. C. P. Cook. « </a:t>
            </a:r>
            <a:r>
              <a:rPr lang="fr-FR" sz="1700" dirty="0" err="1">
                <a:effectLst/>
              </a:rPr>
              <a:t>Avian</a:t>
            </a:r>
            <a:r>
              <a:rPr lang="fr-FR" sz="1700" dirty="0">
                <a:effectLst/>
              </a:rPr>
              <a:t> collision </a:t>
            </a:r>
            <a:r>
              <a:rPr lang="fr-FR" sz="1700" dirty="0" err="1">
                <a:effectLst/>
              </a:rPr>
              <a:t>risk</a:t>
            </a:r>
            <a:r>
              <a:rPr lang="fr-FR" sz="1700" dirty="0">
                <a:effectLst/>
              </a:rPr>
              <a:t> </a:t>
            </a:r>
            <a:r>
              <a:rPr lang="fr-FR" sz="1700" dirty="0" err="1">
                <a:effectLst/>
              </a:rPr>
              <a:t>models</a:t>
            </a:r>
            <a:r>
              <a:rPr lang="fr-FR" sz="1700" dirty="0">
                <a:effectLst/>
              </a:rPr>
              <a:t> for </a:t>
            </a:r>
            <a:r>
              <a:rPr lang="fr-FR" sz="1700" dirty="0" err="1">
                <a:effectLst/>
              </a:rPr>
              <a:t>wind</a:t>
            </a:r>
            <a:r>
              <a:rPr lang="fr-FR" sz="1700" dirty="0">
                <a:effectLst/>
              </a:rPr>
              <a:t> </a:t>
            </a:r>
            <a:r>
              <a:rPr lang="fr-FR" sz="1700" dirty="0" err="1">
                <a:effectLst/>
              </a:rPr>
              <a:t>energy</a:t>
            </a:r>
            <a:r>
              <a:rPr lang="fr-FR" sz="1700" dirty="0">
                <a:effectLst/>
              </a:rPr>
              <a:t> impact </a:t>
            </a:r>
            <a:r>
              <a:rPr lang="fr-FR" sz="1700" dirty="0" err="1">
                <a:effectLst/>
              </a:rPr>
              <a:t>assessments</a:t>
            </a:r>
            <a:r>
              <a:rPr lang="fr-FR" sz="1700" dirty="0">
                <a:effectLst/>
              </a:rPr>
              <a:t> ». </a:t>
            </a:r>
            <a:r>
              <a:rPr lang="fr-FR" sz="1700" i="1" dirty="0" err="1">
                <a:effectLst/>
              </a:rPr>
              <a:t>Environmental</a:t>
            </a:r>
            <a:r>
              <a:rPr lang="fr-FR" sz="1700" i="1" dirty="0">
                <a:effectLst/>
              </a:rPr>
              <a:t> Impact </a:t>
            </a:r>
            <a:r>
              <a:rPr lang="fr-FR" sz="1700" i="1" dirty="0" err="1">
                <a:effectLst/>
              </a:rPr>
              <a:t>Assessment</a:t>
            </a:r>
            <a:r>
              <a:rPr lang="fr-FR" sz="1700" i="1" dirty="0">
                <a:effectLst/>
              </a:rPr>
              <a:t> </a:t>
            </a:r>
            <a:r>
              <a:rPr lang="fr-FR" sz="1700" i="1" dirty="0" err="1">
                <a:effectLst/>
              </a:rPr>
              <a:t>Review</a:t>
            </a:r>
            <a:r>
              <a:rPr lang="fr-FR" sz="1700" dirty="0">
                <a:effectLst/>
              </a:rPr>
              <a:t> 56 (1 janvier 2016): 43‑49. </a:t>
            </a:r>
            <a:r>
              <a:rPr lang="fr-FR" sz="1700" dirty="0">
                <a:effectLst/>
                <a:hlinkClick r:id="rId10"/>
              </a:rPr>
              <a:t>https://doi.org/10.1016/j.eiar.2015.09.001</a:t>
            </a:r>
            <a:r>
              <a:rPr lang="fr-FR" sz="1700" dirty="0">
                <a:effectLst/>
              </a:rPr>
              <a:t>.</a:t>
            </a:r>
          </a:p>
        </p:txBody>
      </p:sp>
    </p:spTree>
    <p:extLst>
      <p:ext uri="{BB962C8B-B14F-4D97-AF65-F5344CB8AC3E}">
        <p14:creationId xmlns:p14="http://schemas.microsoft.com/office/powerpoint/2010/main" val="267022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6FFB0-8E7D-0E76-A471-1365DDCE3AD7}"/>
            </a:ext>
          </a:extLst>
        </p:cNvPr>
        <p:cNvGrpSpPr/>
        <p:nvPr/>
      </p:nvGrpSpPr>
      <p:grpSpPr>
        <a:xfrm>
          <a:off x="0" y="0"/>
          <a:ext cx="0" cy="0"/>
          <a:chOff x="0" y="0"/>
          <a:chExt cx="0" cy="0"/>
        </a:xfrm>
      </p:grpSpPr>
      <p:grpSp>
        <p:nvGrpSpPr>
          <p:cNvPr id="15" name="Groupe 14">
            <a:extLst>
              <a:ext uri="{FF2B5EF4-FFF2-40B4-BE49-F238E27FC236}">
                <a16:creationId xmlns:a16="http://schemas.microsoft.com/office/drawing/2014/main" id="{603FE742-C23B-3EE4-7419-F3EAAC4004AE}"/>
              </a:ext>
            </a:extLst>
          </p:cNvPr>
          <p:cNvGrpSpPr/>
          <p:nvPr/>
        </p:nvGrpSpPr>
        <p:grpSpPr>
          <a:xfrm>
            <a:off x="865414" y="1255422"/>
            <a:ext cx="10461171" cy="5492115"/>
            <a:chOff x="865414" y="1255422"/>
            <a:chExt cx="10461171" cy="5492115"/>
          </a:xfrm>
        </p:grpSpPr>
        <p:pic>
          <p:nvPicPr>
            <p:cNvPr id="3" name="Image 2">
              <a:extLst>
                <a:ext uri="{FF2B5EF4-FFF2-40B4-BE49-F238E27FC236}">
                  <a16:creationId xmlns:a16="http://schemas.microsoft.com/office/drawing/2014/main" id="{40D8D139-F8EE-8725-AC69-FE20681EC1E6}"/>
                </a:ext>
              </a:extLst>
            </p:cNvPr>
            <p:cNvPicPr>
              <a:picLocks noChangeAspect="1"/>
            </p:cNvPicPr>
            <p:nvPr/>
          </p:nvPicPr>
          <p:blipFill>
            <a:blip r:embed="rId3"/>
            <a:stretch>
              <a:fillRect/>
            </a:stretch>
          </p:blipFill>
          <p:spPr>
            <a:xfrm>
              <a:off x="865414" y="1255422"/>
              <a:ext cx="10461171" cy="5492115"/>
            </a:xfrm>
            <a:prstGeom prst="rect">
              <a:avLst/>
            </a:prstGeom>
          </p:spPr>
        </p:pic>
        <p:pic>
          <p:nvPicPr>
            <p:cNvPr id="8" name="Image 7">
              <a:extLst>
                <a:ext uri="{FF2B5EF4-FFF2-40B4-BE49-F238E27FC236}">
                  <a16:creationId xmlns:a16="http://schemas.microsoft.com/office/drawing/2014/main" id="{1A58C05B-32B4-7203-045D-44DB75881697}"/>
                </a:ext>
              </a:extLst>
            </p:cNvPr>
            <p:cNvPicPr>
              <a:picLocks noChangeAspect="1"/>
            </p:cNvPicPr>
            <p:nvPr/>
          </p:nvPicPr>
          <p:blipFill>
            <a:blip r:embed="rId4">
              <a:extLst>
                <a:ext uri="{28A0092B-C50C-407E-A947-70E740481C1C}">
                  <a14:useLocalDpi xmlns:a14="http://schemas.microsoft.com/office/drawing/2010/main" val="0"/>
                </a:ext>
              </a:extLst>
            </a:blip>
            <a:srcRect t="18767"/>
            <a:stretch/>
          </p:blipFill>
          <p:spPr>
            <a:xfrm>
              <a:off x="865414" y="6220011"/>
              <a:ext cx="4860472" cy="527526"/>
            </a:xfrm>
            <a:prstGeom prst="rect">
              <a:avLst/>
            </a:prstGeom>
          </p:spPr>
        </p:pic>
      </p:grpSp>
      <p:sp>
        <p:nvSpPr>
          <p:cNvPr id="13" name="ZoneTexte 12">
            <a:extLst>
              <a:ext uri="{FF2B5EF4-FFF2-40B4-BE49-F238E27FC236}">
                <a16:creationId xmlns:a16="http://schemas.microsoft.com/office/drawing/2014/main" id="{B0D12903-C3E8-A293-3349-05917153D03D}"/>
              </a:ext>
            </a:extLst>
          </p:cNvPr>
          <p:cNvSpPr txBox="1"/>
          <p:nvPr/>
        </p:nvSpPr>
        <p:spPr>
          <a:xfrm>
            <a:off x="788412" y="537551"/>
            <a:ext cx="10615173" cy="523220"/>
          </a:xfrm>
          <a:prstGeom prst="rect">
            <a:avLst/>
          </a:prstGeom>
          <a:noFill/>
        </p:spPr>
        <p:txBody>
          <a:bodyPr wrap="square">
            <a:spAutoFit/>
          </a:bodyPr>
          <a:lstStyle/>
          <a:p>
            <a:r>
              <a:rPr lang="fr-FR" sz="2800" dirty="0"/>
              <a:t>Évolution de la [CO₂]</a:t>
            </a:r>
            <a:r>
              <a:rPr lang="fr-FR"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fr-FR" sz="3600" kern="100" baseline="-25000" dirty="0" err="1">
                <a:effectLst/>
                <a:ea typeface="Calibri" panose="020F0502020204030204" pitchFamily="34" charset="0"/>
                <a:cs typeface="Times New Roman" panose="02020603050405020304" pitchFamily="18" charset="0"/>
              </a:rPr>
              <a:t>atm</a:t>
            </a:r>
            <a:r>
              <a:rPr lang="fr-FR" sz="2800" dirty="0"/>
              <a:t> au cours des 66 derniers millions d'années</a:t>
            </a:r>
          </a:p>
        </p:txBody>
      </p:sp>
      <p:cxnSp>
        <p:nvCxnSpPr>
          <p:cNvPr id="19" name="Connecteur droit avec flèche 18">
            <a:extLst>
              <a:ext uri="{FF2B5EF4-FFF2-40B4-BE49-F238E27FC236}">
                <a16:creationId xmlns:a16="http://schemas.microsoft.com/office/drawing/2014/main" id="{73062B00-2455-B321-D06F-6CB9CC915FCB}"/>
              </a:ext>
            </a:extLst>
          </p:cNvPr>
          <p:cNvCxnSpPr>
            <a:cxnSpLocks/>
          </p:cNvCxnSpPr>
          <p:nvPr/>
        </p:nvCxnSpPr>
        <p:spPr>
          <a:xfrm flipH="1" flipV="1">
            <a:off x="10597111" y="5193990"/>
            <a:ext cx="466078" cy="817176"/>
          </a:xfrm>
          <a:prstGeom prst="straightConnector1">
            <a:avLst/>
          </a:prstGeom>
          <a:ln w="57150">
            <a:solidFill>
              <a:srgbClr val="F452EB"/>
            </a:solidFill>
            <a:tailEnd type="triangle"/>
          </a:ln>
        </p:spPr>
        <p:style>
          <a:lnRef idx="2">
            <a:schemeClr val="accent1"/>
          </a:lnRef>
          <a:fillRef idx="0">
            <a:schemeClr val="accent1"/>
          </a:fillRef>
          <a:effectRef idx="1">
            <a:schemeClr val="accent1"/>
          </a:effectRef>
          <a:fontRef idx="minor">
            <a:schemeClr val="tx1"/>
          </a:fontRef>
        </p:style>
      </p:cxnSp>
      <p:sp>
        <p:nvSpPr>
          <p:cNvPr id="22" name="ZoneTexte 21">
            <a:extLst>
              <a:ext uri="{FF2B5EF4-FFF2-40B4-BE49-F238E27FC236}">
                <a16:creationId xmlns:a16="http://schemas.microsoft.com/office/drawing/2014/main" id="{455951E8-BE0D-B99F-083A-3C6B1B728AD2}"/>
              </a:ext>
            </a:extLst>
          </p:cNvPr>
          <p:cNvSpPr txBox="1"/>
          <p:nvPr/>
        </p:nvSpPr>
        <p:spPr>
          <a:xfrm>
            <a:off x="9029798" y="6011166"/>
            <a:ext cx="3134626" cy="646331"/>
          </a:xfrm>
          <a:prstGeom prst="rect">
            <a:avLst/>
          </a:prstGeom>
          <a:ln>
            <a:solidFill>
              <a:srgbClr val="F452EB"/>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b="1" dirty="0">
                <a:solidFill>
                  <a:schemeClr val="accent1"/>
                </a:solidFill>
              </a:rPr>
              <a:t>Homo sapiens ~300 000 ans </a:t>
            </a:r>
            <a:r>
              <a:rPr lang="fr-FR" dirty="0" err="1">
                <a:solidFill>
                  <a:schemeClr val="accent1"/>
                </a:solidFill>
              </a:rPr>
              <a:t>Hublin</a:t>
            </a:r>
            <a:r>
              <a:rPr lang="fr-FR" dirty="0">
                <a:solidFill>
                  <a:schemeClr val="accent1"/>
                </a:solidFill>
              </a:rPr>
              <a:t> </a:t>
            </a:r>
            <a:r>
              <a:rPr lang="fr-FR" i="1" dirty="0">
                <a:solidFill>
                  <a:schemeClr val="accent1"/>
                </a:solidFill>
              </a:rPr>
              <a:t>et al. </a:t>
            </a:r>
            <a:r>
              <a:rPr lang="fr-FR" dirty="0">
                <a:solidFill>
                  <a:schemeClr val="accent1"/>
                </a:solidFill>
              </a:rPr>
              <a:t>in </a:t>
            </a:r>
            <a:r>
              <a:rPr lang="fr-FR" i="1" dirty="0">
                <a:solidFill>
                  <a:schemeClr val="accent1"/>
                </a:solidFill>
              </a:rPr>
              <a:t>Nature</a:t>
            </a:r>
            <a:r>
              <a:rPr lang="fr-FR" dirty="0">
                <a:solidFill>
                  <a:schemeClr val="accent1"/>
                </a:solidFill>
              </a:rPr>
              <a:t> (2017)</a:t>
            </a:r>
            <a:r>
              <a:rPr lang="fr-FR" b="1" dirty="0">
                <a:solidFill>
                  <a:schemeClr val="accent1"/>
                </a:solidFill>
              </a:rPr>
              <a:t>  </a:t>
            </a:r>
          </a:p>
        </p:txBody>
      </p:sp>
      <p:sp>
        <p:nvSpPr>
          <p:cNvPr id="27" name="Rectangle 26">
            <a:extLst>
              <a:ext uri="{FF2B5EF4-FFF2-40B4-BE49-F238E27FC236}">
                <a16:creationId xmlns:a16="http://schemas.microsoft.com/office/drawing/2014/main" id="{C12AA06B-D5AD-D5C7-246D-F6BA6EA660E9}"/>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9" name="ZoneTexte 28">
            <a:extLst>
              <a:ext uri="{FF2B5EF4-FFF2-40B4-BE49-F238E27FC236}">
                <a16:creationId xmlns:a16="http://schemas.microsoft.com/office/drawing/2014/main" id="{33D239E2-D38B-7D59-5476-4DB44AF8C8FA}"/>
              </a:ext>
            </a:extLst>
          </p:cNvPr>
          <p:cNvSpPr txBox="1"/>
          <p:nvPr/>
        </p:nvSpPr>
        <p:spPr>
          <a:xfrm>
            <a:off x="11391901" y="-59383"/>
            <a:ext cx="800100" cy="461665"/>
          </a:xfrm>
          <a:prstGeom prst="rect">
            <a:avLst/>
          </a:prstGeom>
          <a:noFill/>
        </p:spPr>
        <p:txBody>
          <a:bodyPr wrap="square" rtlCol="0">
            <a:spAutoFit/>
          </a:bodyPr>
          <a:lstStyle/>
          <a:p>
            <a:r>
              <a:rPr lang="fr-FR" sz="2400" b="1" dirty="0"/>
              <a:t>2/19</a:t>
            </a:r>
          </a:p>
        </p:txBody>
      </p:sp>
    </p:spTree>
    <p:extLst>
      <p:ext uri="{BB962C8B-B14F-4D97-AF65-F5344CB8AC3E}">
        <p14:creationId xmlns:p14="http://schemas.microsoft.com/office/powerpoint/2010/main" val="24869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0B92B-417D-8E57-AFCF-778130048862}"/>
            </a:ext>
          </a:extLst>
        </p:cNvPr>
        <p:cNvGrpSpPr/>
        <p:nvPr/>
      </p:nvGrpSpPr>
      <p:grpSpPr>
        <a:xfrm>
          <a:off x="0" y="0"/>
          <a:ext cx="0" cy="0"/>
          <a:chOff x="0" y="0"/>
          <a:chExt cx="0" cy="0"/>
        </a:xfrm>
      </p:grpSpPr>
      <p:sp>
        <p:nvSpPr>
          <p:cNvPr id="16" name="ZoneTexte 15">
            <a:extLst>
              <a:ext uri="{FF2B5EF4-FFF2-40B4-BE49-F238E27FC236}">
                <a16:creationId xmlns:a16="http://schemas.microsoft.com/office/drawing/2014/main" id="{8A8266E5-DB66-5E56-212A-F0C787526CA5}"/>
              </a:ext>
            </a:extLst>
          </p:cNvPr>
          <p:cNvSpPr txBox="1"/>
          <p:nvPr/>
        </p:nvSpPr>
        <p:spPr>
          <a:xfrm>
            <a:off x="2542808" y="612537"/>
            <a:ext cx="8480703" cy="523220"/>
          </a:xfrm>
          <a:prstGeom prst="rect">
            <a:avLst/>
          </a:prstGeom>
          <a:noFill/>
        </p:spPr>
        <p:txBody>
          <a:bodyPr wrap="square">
            <a:spAutoFit/>
          </a:bodyPr>
          <a:lstStyle/>
          <a:p>
            <a:r>
              <a:rPr lang="en-US" sz="2800" b="0" i="0" dirty="0">
                <a:solidFill>
                  <a:srgbClr val="000000"/>
                </a:solidFill>
                <a:effectLst/>
                <a:latin typeface="tahoma" panose="020B0604030504040204" pitchFamily="34" charset="0"/>
              </a:rPr>
              <a:t>Evolution du Living Planet Index entre 1970 et 2020 </a:t>
            </a:r>
            <a:endParaRPr lang="fr-FR" sz="2800" dirty="0"/>
          </a:p>
        </p:txBody>
      </p:sp>
      <p:pic>
        <p:nvPicPr>
          <p:cNvPr id="2050" name="Picture 2">
            <a:extLst>
              <a:ext uri="{FF2B5EF4-FFF2-40B4-BE49-F238E27FC236}">
                <a16:creationId xmlns:a16="http://schemas.microsoft.com/office/drawing/2014/main" id="{00834B1D-BD78-F08B-5D51-445FCD5D8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335" y="1230134"/>
            <a:ext cx="10153650" cy="510540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507568E4-1699-B6BE-99E0-BAB34EA14ED5}"/>
              </a:ext>
            </a:extLst>
          </p:cNvPr>
          <p:cNvSpPr txBox="1"/>
          <p:nvPr/>
        </p:nvSpPr>
        <p:spPr>
          <a:xfrm>
            <a:off x="10210800" y="6474034"/>
            <a:ext cx="1981200"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WWF/ZSL (2024)</a:t>
            </a:r>
            <a:endParaRPr lang="fr-FR" sz="2000" kern="100" dirty="0">
              <a:latin typeface="+mj-lt"/>
              <a:ea typeface="Calibri" panose="020F0502020204030204" pitchFamily="34" charset="0"/>
              <a:cs typeface="Times New Roman" panose="02020603050405020304" pitchFamily="18" charset="0"/>
            </a:endParaRPr>
          </a:p>
        </p:txBody>
      </p:sp>
      <p:pic>
        <p:nvPicPr>
          <p:cNvPr id="2052" name="Picture 4">
            <a:extLst>
              <a:ext uri="{FF2B5EF4-FFF2-40B4-BE49-F238E27FC236}">
                <a16:creationId xmlns:a16="http://schemas.microsoft.com/office/drawing/2014/main" id="{852F2F2E-D479-3D04-4009-C31E736846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965" t="10308" r="18897" b="1366"/>
          <a:stretch/>
        </p:blipFill>
        <p:spPr bwMode="auto">
          <a:xfrm>
            <a:off x="112265" y="614741"/>
            <a:ext cx="1430097" cy="624325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F18A3E6-8588-7E85-C684-E679706BCB64}"/>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13" name="ZoneTexte 12">
            <a:extLst>
              <a:ext uri="{FF2B5EF4-FFF2-40B4-BE49-F238E27FC236}">
                <a16:creationId xmlns:a16="http://schemas.microsoft.com/office/drawing/2014/main" id="{C7CCC547-6A39-50AE-9FDF-846F7C696B86}"/>
              </a:ext>
            </a:extLst>
          </p:cNvPr>
          <p:cNvSpPr txBox="1"/>
          <p:nvPr/>
        </p:nvSpPr>
        <p:spPr>
          <a:xfrm>
            <a:off x="11391901" y="-59383"/>
            <a:ext cx="800100" cy="461665"/>
          </a:xfrm>
          <a:prstGeom prst="rect">
            <a:avLst/>
          </a:prstGeom>
          <a:noFill/>
        </p:spPr>
        <p:txBody>
          <a:bodyPr wrap="square" rtlCol="0">
            <a:spAutoFit/>
          </a:bodyPr>
          <a:lstStyle/>
          <a:p>
            <a:r>
              <a:rPr lang="fr-FR" sz="2400" b="1" dirty="0"/>
              <a:t>3/19</a:t>
            </a:r>
          </a:p>
        </p:txBody>
      </p:sp>
    </p:spTree>
    <p:extLst>
      <p:ext uri="{BB962C8B-B14F-4D97-AF65-F5344CB8AC3E}">
        <p14:creationId xmlns:p14="http://schemas.microsoft.com/office/powerpoint/2010/main" val="180749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ABBE9-8A29-5A34-CC39-EAFDB2384017}"/>
            </a:ext>
          </a:extLst>
        </p:cNvPr>
        <p:cNvGrpSpPr/>
        <p:nvPr/>
      </p:nvGrpSpPr>
      <p:grpSpPr>
        <a:xfrm>
          <a:off x="0" y="0"/>
          <a:ext cx="0" cy="0"/>
          <a:chOff x="0" y="0"/>
          <a:chExt cx="0" cy="0"/>
        </a:xfrm>
      </p:grpSpPr>
      <p:grpSp>
        <p:nvGrpSpPr>
          <p:cNvPr id="14" name="Groupe 13">
            <a:extLst>
              <a:ext uri="{FF2B5EF4-FFF2-40B4-BE49-F238E27FC236}">
                <a16:creationId xmlns:a16="http://schemas.microsoft.com/office/drawing/2014/main" id="{353D6600-9961-37EC-6806-23258A29215F}"/>
              </a:ext>
            </a:extLst>
          </p:cNvPr>
          <p:cNvGrpSpPr/>
          <p:nvPr/>
        </p:nvGrpSpPr>
        <p:grpSpPr>
          <a:xfrm>
            <a:off x="219006" y="2131967"/>
            <a:ext cx="6057553" cy="3976483"/>
            <a:chOff x="168588" y="1833680"/>
            <a:chExt cx="6057553" cy="3976483"/>
          </a:xfrm>
        </p:grpSpPr>
        <p:pic>
          <p:nvPicPr>
            <p:cNvPr id="5" name="Image 4" descr="Une image contenant texte, capture d’écran, Police, diagramme&#10;&#10;Le contenu généré par l’IA peut être incorrect.">
              <a:extLst>
                <a:ext uri="{FF2B5EF4-FFF2-40B4-BE49-F238E27FC236}">
                  <a16:creationId xmlns:a16="http://schemas.microsoft.com/office/drawing/2014/main" id="{7AB99110-D70B-595A-EE57-17F56C7401C3}"/>
                </a:ext>
              </a:extLst>
            </p:cNvPr>
            <p:cNvPicPr>
              <a:picLocks noChangeAspect="1"/>
            </p:cNvPicPr>
            <p:nvPr/>
          </p:nvPicPr>
          <p:blipFill>
            <a:blip r:embed="rId3">
              <a:extLst>
                <a:ext uri="{28A0092B-C50C-407E-A947-70E740481C1C}">
                  <a14:useLocalDpi xmlns:a14="http://schemas.microsoft.com/office/drawing/2010/main" val="0"/>
                </a:ext>
              </a:extLst>
            </a:blip>
            <a:srcRect l="3842" t="14251" r="28541" b="6574"/>
            <a:stretch/>
          </p:blipFill>
          <p:spPr>
            <a:xfrm>
              <a:off x="168588" y="1833680"/>
              <a:ext cx="5927412" cy="3976483"/>
            </a:xfrm>
            <a:prstGeom prst="rect">
              <a:avLst/>
            </a:prstGeom>
          </p:spPr>
        </p:pic>
        <p:sp>
          <p:nvSpPr>
            <p:cNvPr id="13" name="Rectangle 12">
              <a:extLst>
                <a:ext uri="{FF2B5EF4-FFF2-40B4-BE49-F238E27FC236}">
                  <a16:creationId xmlns:a16="http://schemas.microsoft.com/office/drawing/2014/main" id="{8454DC54-F081-732F-4A3F-6851739625C8}"/>
                </a:ext>
              </a:extLst>
            </p:cNvPr>
            <p:cNvSpPr/>
            <p:nvPr/>
          </p:nvSpPr>
          <p:spPr>
            <a:xfrm>
              <a:off x="5728841" y="2022459"/>
              <a:ext cx="497300" cy="2862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ZoneTexte 18">
            <a:extLst>
              <a:ext uri="{FF2B5EF4-FFF2-40B4-BE49-F238E27FC236}">
                <a16:creationId xmlns:a16="http://schemas.microsoft.com/office/drawing/2014/main" id="{54CD64B5-059A-BDE1-CF28-2339668CA400}"/>
              </a:ext>
            </a:extLst>
          </p:cNvPr>
          <p:cNvSpPr txBox="1"/>
          <p:nvPr/>
        </p:nvSpPr>
        <p:spPr>
          <a:xfrm>
            <a:off x="269423" y="640813"/>
            <a:ext cx="5758486" cy="830997"/>
          </a:xfrm>
          <a:prstGeom prst="rect">
            <a:avLst/>
          </a:prstGeom>
          <a:noFill/>
        </p:spPr>
        <p:txBody>
          <a:bodyPr wrap="square">
            <a:spAutoFit/>
          </a:bodyPr>
          <a:lstStyle/>
          <a:p>
            <a:r>
              <a:rPr lang="fr-FR" sz="2400" dirty="0"/>
              <a:t>Projection d’</a:t>
            </a:r>
            <a:r>
              <a:rPr lang="fr-FR" sz="2400" b="0" i="0" dirty="0">
                <a:solidFill>
                  <a:srgbClr val="040C28"/>
                </a:solidFill>
                <a:effectLst/>
              </a:rPr>
              <a:t>augmentation de </a:t>
            </a:r>
            <a:r>
              <a:rPr lang="fr-FR" sz="2400" dirty="0">
                <a:solidFill>
                  <a:srgbClr val="040C28"/>
                </a:solidFill>
              </a:rPr>
              <a:t>la d</a:t>
            </a:r>
            <a:r>
              <a:rPr lang="fr-FR" sz="2400" b="0" i="0" dirty="0">
                <a:solidFill>
                  <a:srgbClr val="1F1F1F"/>
                </a:solidFill>
                <a:effectLst/>
              </a:rPr>
              <a:t>emande mondiale d’énergie d’ici 2035</a:t>
            </a:r>
          </a:p>
        </p:txBody>
      </p:sp>
      <p:sp>
        <p:nvSpPr>
          <p:cNvPr id="21" name="ZoneTexte 20">
            <a:extLst>
              <a:ext uri="{FF2B5EF4-FFF2-40B4-BE49-F238E27FC236}">
                <a16:creationId xmlns:a16="http://schemas.microsoft.com/office/drawing/2014/main" id="{E30CB29D-07AB-8DD5-44F2-91F63F24E091}"/>
              </a:ext>
            </a:extLst>
          </p:cNvPr>
          <p:cNvSpPr txBox="1"/>
          <p:nvPr/>
        </p:nvSpPr>
        <p:spPr>
          <a:xfrm>
            <a:off x="1427433" y="6126610"/>
            <a:ext cx="6136394"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OCDE (2013)</a:t>
            </a:r>
            <a:endParaRPr lang="fr-FR" sz="2000" kern="100" dirty="0">
              <a:latin typeface="+mj-lt"/>
              <a:ea typeface="Calibri" panose="020F0502020204030204" pitchFamily="34" charset="0"/>
              <a:cs typeface="Times New Roman" panose="02020603050405020304" pitchFamily="18" charset="0"/>
            </a:endParaRPr>
          </a:p>
        </p:txBody>
      </p:sp>
      <p:grpSp>
        <p:nvGrpSpPr>
          <p:cNvPr id="31" name="Groupe 30">
            <a:extLst>
              <a:ext uri="{FF2B5EF4-FFF2-40B4-BE49-F238E27FC236}">
                <a16:creationId xmlns:a16="http://schemas.microsoft.com/office/drawing/2014/main" id="{94D8865F-EB06-08AF-4821-56B03519C4A1}"/>
              </a:ext>
            </a:extLst>
          </p:cNvPr>
          <p:cNvGrpSpPr/>
          <p:nvPr/>
        </p:nvGrpSpPr>
        <p:grpSpPr>
          <a:xfrm>
            <a:off x="5850777" y="640813"/>
            <a:ext cx="6412741" cy="6076211"/>
            <a:chOff x="5850777" y="640813"/>
            <a:chExt cx="6412741" cy="6076211"/>
          </a:xfrm>
        </p:grpSpPr>
        <p:sp>
          <p:nvSpPr>
            <p:cNvPr id="3" name="ZoneTexte 2">
              <a:extLst>
                <a:ext uri="{FF2B5EF4-FFF2-40B4-BE49-F238E27FC236}">
                  <a16:creationId xmlns:a16="http://schemas.microsoft.com/office/drawing/2014/main" id="{3859E09B-B52D-E218-B561-E7F48F7D92B1}"/>
                </a:ext>
              </a:extLst>
            </p:cNvPr>
            <p:cNvSpPr txBox="1"/>
            <p:nvPr/>
          </p:nvSpPr>
          <p:spPr>
            <a:xfrm>
              <a:off x="5850777" y="6316914"/>
              <a:ext cx="6412741" cy="400110"/>
            </a:xfrm>
            <a:prstGeom prst="rect">
              <a:avLst/>
            </a:prstGeom>
            <a:noFill/>
          </p:spPr>
          <p:txBody>
            <a:bodyPr wrap="square">
              <a:spAutoFit/>
            </a:bodyPr>
            <a:lstStyle/>
            <a:p>
              <a:r>
                <a:rPr lang="en-US" sz="2000" kern="100" dirty="0">
                  <a:latin typeface="+mj-lt"/>
                  <a:ea typeface="Calibri" panose="020F0502020204030204" pitchFamily="34" charset="0"/>
                  <a:cs typeface="Times New Roman" panose="02020603050405020304" pitchFamily="18" charset="0"/>
                </a:rPr>
                <a:t>British Petroleum Statistical Review of World Energy (2017)</a:t>
              </a:r>
              <a:endParaRPr lang="fr-FR" sz="2000" kern="100" dirty="0">
                <a:latin typeface="+mj-lt"/>
                <a:ea typeface="Calibri" panose="020F0502020204030204" pitchFamily="34" charset="0"/>
                <a:cs typeface="Times New Roman" panose="02020603050405020304" pitchFamily="18" charset="0"/>
              </a:endParaRPr>
            </a:p>
          </p:txBody>
        </p:sp>
        <p:grpSp>
          <p:nvGrpSpPr>
            <p:cNvPr id="12" name="Groupe 11">
              <a:extLst>
                <a:ext uri="{FF2B5EF4-FFF2-40B4-BE49-F238E27FC236}">
                  <a16:creationId xmlns:a16="http://schemas.microsoft.com/office/drawing/2014/main" id="{73F09734-1448-C42D-2644-E1ACC75165F0}"/>
                </a:ext>
              </a:extLst>
            </p:cNvPr>
            <p:cNvGrpSpPr/>
            <p:nvPr/>
          </p:nvGrpSpPr>
          <p:grpSpPr>
            <a:xfrm>
              <a:off x="6739211" y="1792794"/>
              <a:ext cx="4635874" cy="4403191"/>
              <a:chOff x="6264590" y="661700"/>
              <a:chExt cx="5355978" cy="5493533"/>
            </a:xfrm>
          </p:grpSpPr>
          <p:pic>
            <p:nvPicPr>
              <p:cNvPr id="9" name="Image 8" descr="Une image contenant texte, capture d’écran, Tracé, diagramme&#10;&#10;Le contenu généré par l’IA peut être incorrect.">
                <a:extLst>
                  <a:ext uri="{FF2B5EF4-FFF2-40B4-BE49-F238E27FC236}">
                    <a16:creationId xmlns:a16="http://schemas.microsoft.com/office/drawing/2014/main" id="{F5900524-59A7-65C3-800B-BDA35AAE9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590" y="661700"/>
                <a:ext cx="5355978" cy="5493533"/>
              </a:xfrm>
              <a:prstGeom prst="rect">
                <a:avLst/>
              </a:prstGeom>
            </p:spPr>
          </p:pic>
          <p:pic>
            <p:nvPicPr>
              <p:cNvPr id="11" name="Image 10" descr="Une image contenant texte, capture d’écran, Police, nombre&#10;&#10;Le contenu généré par l’IA peut être incorrect.">
                <a:extLst>
                  <a:ext uri="{FF2B5EF4-FFF2-40B4-BE49-F238E27FC236}">
                    <a16:creationId xmlns:a16="http://schemas.microsoft.com/office/drawing/2014/main" id="{F636A427-6FF7-2158-C045-C9F4FEF17077}"/>
                  </a:ext>
                </a:extLst>
              </p:cNvPr>
              <p:cNvPicPr>
                <a:picLocks noChangeAspect="1"/>
              </p:cNvPicPr>
              <p:nvPr/>
            </p:nvPicPr>
            <p:blipFill>
              <a:blip r:embed="rId5">
                <a:extLst>
                  <a:ext uri="{28A0092B-C50C-407E-A947-70E740481C1C}">
                    <a14:useLocalDpi xmlns:a14="http://schemas.microsoft.com/office/drawing/2010/main" val="0"/>
                  </a:ext>
                </a:extLst>
              </a:blip>
              <a:srcRect l="6692" t="9811"/>
              <a:stretch/>
            </p:blipFill>
            <p:spPr>
              <a:xfrm>
                <a:off x="6481823" y="828066"/>
                <a:ext cx="2310900" cy="1746822"/>
              </a:xfrm>
              <a:prstGeom prst="rect">
                <a:avLst/>
              </a:prstGeom>
            </p:spPr>
          </p:pic>
        </p:grpSp>
        <p:sp>
          <p:nvSpPr>
            <p:cNvPr id="23" name="ZoneTexte 22">
              <a:extLst>
                <a:ext uri="{FF2B5EF4-FFF2-40B4-BE49-F238E27FC236}">
                  <a16:creationId xmlns:a16="http://schemas.microsoft.com/office/drawing/2014/main" id="{15B22342-E284-426B-39F8-E2F00831B8A7}"/>
                </a:ext>
              </a:extLst>
            </p:cNvPr>
            <p:cNvSpPr txBox="1"/>
            <p:nvPr/>
          </p:nvSpPr>
          <p:spPr>
            <a:xfrm>
              <a:off x="6395657" y="640813"/>
              <a:ext cx="5758486" cy="830997"/>
            </a:xfrm>
            <a:prstGeom prst="rect">
              <a:avLst/>
            </a:prstGeom>
            <a:noFill/>
          </p:spPr>
          <p:txBody>
            <a:bodyPr wrap="square">
              <a:spAutoFit/>
            </a:bodyPr>
            <a:lstStyle/>
            <a:p>
              <a:r>
                <a:rPr lang="fr-FR" sz="2400" dirty="0"/>
                <a:t>Consommation d'énergies renouvelables par région (hors hydro) entre 1996 et 2016</a:t>
              </a:r>
            </a:p>
          </p:txBody>
        </p:sp>
        <p:sp>
          <p:nvSpPr>
            <p:cNvPr id="30" name="ZoneTexte 29">
              <a:extLst>
                <a:ext uri="{FF2B5EF4-FFF2-40B4-BE49-F238E27FC236}">
                  <a16:creationId xmlns:a16="http://schemas.microsoft.com/office/drawing/2014/main" id="{4333DFC3-594A-25DB-D4E2-7FB4F4E29803}"/>
                </a:ext>
              </a:extLst>
            </p:cNvPr>
            <p:cNvSpPr txBox="1"/>
            <p:nvPr/>
          </p:nvSpPr>
          <p:spPr>
            <a:xfrm>
              <a:off x="8818065" y="1580982"/>
              <a:ext cx="3336078" cy="338554"/>
            </a:xfrm>
            <a:prstGeom prst="rect">
              <a:avLst/>
            </a:prstGeom>
            <a:noFill/>
          </p:spPr>
          <p:txBody>
            <a:bodyPr wrap="square" rtlCol="0">
              <a:spAutoFit/>
            </a:bodyPr>
            <a:lstStyle/>
            <a:p>
              <a:r>
                <a:rPr lang="fr-FR" sz="1600" dirty="0"/>
                <a:t>Millions de tonnes eq de pétrole</a:t>
              </a:r>
            </a:p>
          </p:txBody>
        </p:sp>
      </p:grpSp>
      <p:sp>
        <p:nvSpPr>
          <p:cNvPr id="33" name="Rectangle 32">
            <a:extLst>
              <a:ext uri="{FF2B5EF4-FFF2-40B4-BE49-F238E27FC236}">
                <a16:creationId xmlns:a16="http://schemas.microsoft.com/office/drawing/2014/main" id="{D846EF3D-E3C5-F3BC-702C-0B9F2D11D7F7}"/>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5" name="ZoneTexte 34">
            <a:extLst>
              <a:ext uri="{FF2B5EF4-FFF2-40B4-BE49-F238E27FC236}">
                <a16:creationId xmlns:a16="http://schemas.microsoft.com/office/drawing/2014/main" id="{36F0592A-22C5-F597-1577-D4F197C261F0}"/>
              </a:ext>
            </a:extLst>
          </p:cNvPr>
          <p:cNvSpPr txBox="1"/>
          <p:nvPr/>
        </p:nvSpPr>
        <p:spPr>
          <a:xfrm>
            <a:off x="11391901" y="-59383"/>
            <a:ext cx="800100" cy="461665"/>
          </a:xfrm>
          <a:prstGeom prst="rect">
            <a:avLst/>
          </a:prstGeom>
          <a:noFill/>
        </p:spPr>
        <p:txBody>
          <a:bodyPr wrap="square" rtlCol="0">
            <a:spAutoFit/>
          </a:bodyPr>
          <a:lstStyle/>
          <a:p>
            <a:r>
              <a:rPr lang="fr-FR" sz="2400" b="1" dirty="0"/>
              <a:t>4/19</a:t>
            </a:r>
          </a:p>
        </p:txBody>
      </p:sp>
    </p:spTree>
    <p:extLst>
      <p:ext uri="{BB962C8B-B14F-4D97-AF65-F5344CB8AC3E}">
        <p14:creationId xmlns:p14="http://schemas.microsoft.com/office/powerpoint/2010/main" val="33789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ZoneTexte 15">
            <a:extLst>
              <a:ext uri="{FF2B5EF4-FFF2-40B4-BE49-F238E27FC236}">
                <a16:creationId xmlns:a16="http://schemas.microsoft.com/office/drawing/2014/main" id="{56BF7F89-0F37-4888-E46A-A8CA707BC7DB}"/>
              </a:ext>
            </a:extLst>
          </p:cNvPr>
          <p:cNvSpPr txBox="1"/>
          <p:nvPr/>
        </p:nvSpPr>
        <p:spPr>
          <a:xfrm>
            <a:off x="6607630" y="6488667"/>
            <a:ext cx="6096000" cy="369332"/>
          </a:xfrm>
          <a:prstGeom prst="rect">
            <a:avLst/>
          </a:prstGeom>
          <a:noFill/>
        </p:spPr>
        <p:txBody>
          <a:bodyPr wrap="square">
            <a:spAutoFit/>
          </a:bodyPr>
          <a:lstStyle/>
          <a:p>
            <a:pPr algn="just"/>
            <a:r>
              <a:rPr lang="en-US" kern="100" dirty="0" err="1">
                <a:latin typeface="+mj-lt"/>
                <a:ea typeface="Calibri" panose="020F0502020204030204" pitchFamily="34" charset="0"/>
                <a:cs typeface="Times New Roman" panose="02020603050405020304" pitchFamily="18" charset="0"/>
              </a:rPr>
              <a:t>Adapté</a:t>
            </a:r>
            <a:r>
              <a:rPr lang="en-US" kern="100" dirty="0">
                <a:latin typeface="+mj-lt"/>
                <a:ea typeface="Calibri" panose="020F0502020204030204" pitchFamily="34" charset="0"/>
                <a:cs typeface="Times New Roman" panose="02020603050405020304" pitchFamily="18" charset="0"/>
              </a:rPr>
              <a:t> de Northrup &amp; Wittemyer in</a:t>
            </a:r>
            <a:r>
              <a:rPr lang="en-US" i="1" kern="100" dirty="0">
                <a:latin typeface="+mj-lt"/>
                <a:ea typeface="Calibri" panose="020F0502020204030204" pitchFamily="34" charset="0"/>
                <a:cs typeface="Times New Roman" panose="02020603050405020304" pitchFamily="18" charset="0"/>
              </a:rPr>
              <a:t> Ecology Letters </a:t>
            </a:r>
            <a:r>
              <a:rPr lang="en-US" kern="100" dirty="0">
                <a:latin typeface="+mj-lt"/>
                <a:ea typeface="Calibri" panose="020F0502020204030204" pitchFamily="34" charset="0"/>
                <a:cs typeface="Times New Roman" panose="02020603050405020304" pitchFamily="18" charset="0"/>
              </a:rPr>
              <a:t>(2013)</a:t>
            </a:r>
            <a:endParaRPr lang="fr-FR" kern="100" dirty="0">
              <a:latin typeface="+mj-lt"/>
              <a:ea typeface="Calibri" panose="020F0502020204030204" pitchFamily="34" charset="0"/>
              <a:cs typeface="Times New Roman" panose="02020603050405020304" pitchFamily="18" charset="0"/>
            </a:endParaRPr>
          </a:p>
        </p:txBody>
      </p:sp>
      <p:sp>
        <p:nvSpPr>
          <p:cNvPr id="10" name="ZoneTexte 9">
            <a:extLst>
              <a:ext uri="{FF2B5EF4-FFF2-40B4-BE49-F238E27FC236}">
                <a16:creationId xmlns:a16="http://schemas.microsoft.com/office/drawing/2014/main" id="{50A777C5-3932-BC75-0E6D-A205DE263649}"/>
              </a:ext>
            </a:extLst>
          </p:cNvPr>
          <p:cNvSpPr txBox="1"/>
          <p:nvPr/>
        </p:nvSpPr>
        <p:spPr>
          <a:xfrm>
            <a:off x="185058" y="5609484"/>
            <a:ext cx="12006942" cy="769441"/>
          </a:xfrm>
          <a:prstGeom prst="rect">
            <a:avLst/>
          </a:prstGeom>
          <a:noFill/>
        </p:spPr>
        <p:txBody>
          <a:bodyPr wrap="square">
            <a:spAutoFit/>
          </a:bodyPr>
          <a:lstStyle/>
          <a:p>
            <a:r>
              <a:rPr lang="fr-FR" sz="2200" dirty="0"/>
              <a:t>Nombre d'études menées aux États-Unis et au Canada, classées selon (a) le groupe taxonomique et le secteur énergétique, et (b) le type de réponse observée chez la faune sauvage.</a:t>
            </a:r>
          </a:p>
        </p:txBody>
      </p:sp>
      <p:pic>
        <p:nvPicPr>
          <p:cNvPr id="14" name="Image 13" descr="Une image contenant texte, capture d’écran, diagramme, conception&#10;&#10;Le contenu généré par l’IA peut être incorrect.">
            <a:extLst>
              <a:ext uri="{FF2B5EF4-FFF2-40B4-BE49-F238E27FC236}">
                <a16:creationId xmlns:a16="http://schemas.microsoft.com/office/drawing/2014/main" id="{5711D629-DE8E-2078-5D80-AA52E38BE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500" y="594509"/>
            <a:ext cx="8255000" cy="4984750"/>
          </a:xfrm>
          <a:prstGeom prst="rect">
            <a:avLst/>
          </a:prstGeom>
        </p:spPr>
      </p:pic>
      <p:sp>
        <p:nvSpPr>
          <p:cNvPr id="2" name="Rectangle 1">
            <a:extLst>
              <a:ext uri="{FF2B5EF4-FFF2-40B4-BE49-F238E27FC236}">
                <a16:creationId xmlns:a16="http://schemas.microsoft.com/office/drawing/2014/main" id="{D3147C7D-D47F-95C6-08AD-6D3B78743F70}"/>
              </a:ext>
            </a:extLst>
          </p:cNvPr>
          <p:cNvSpPr/>
          <p:nvPr/>
        </p:nvSpPr>
        <p:spPr>
          <a:xfrm>
            <a:off x="2903889" y="3554275"/>
            <a:ext cx="933977" cy="166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E8B10842-B497-71BE-840D-624F80A6F238}"/>
              </a:ext>
            </a:extLst>
          </p:cNvPr>
          <p:cNvSpPr/>
          <p:nvPr/>
        </p:nvSpPr>
        <p:spPr>
          <a:xfrm>
            <a:off x="4015553" y="4275021"/>
            <a:ext cx="946800" cy="94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21A0FF52-C47D-0033-9DC7-D7CF4F24248D}"/>
              </a:ext>
            </a:extLst>
          </p:cNvPr>
          <p:cNvSpPr/>
          <p:nvPr/>
        </p:nvSpPr>
        <p:spPr>
          <a:xfrm>
            <a:off x="5133881" y="4853641"/>
            <a:ext cx="946800" cy="36375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45EEB5F-7669-3192-9C03-3CCC83A5230F}"/>
              </a:ext>
            </a:extLst>
          </p:cNvPr>
          <p:cNvSpPr/>
          <p:nvPr/>
        </p:nvSpPr>
        <p:spPr>
          <a:xfrm>
            <a:off x="2899915" y="949676"/>
            <a:ext cx="946800" cy="186972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87BDECD1-9569-2E40-7573-01EEB6075236}"/>
              </a:ext>
            </a:extLst>
          </p:cNvPr>
          <p:cNvSpPr/>
          <p:nvPr/>
        </p:nvSpPr>
        <p:spPr>
          <a:xfrm>
            <a:off x="4015552" y="3268478"/>
            <a:ext cx="946800" cy="1006544"/>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989EAE6-59D4-3556-64E0-2F8CB3C1D87B}"/>
              </a:ext>
            </a:extLst>
          </p:cNvPr>
          <p:cNvSpPr/>
          <p:nvPr/>
        </p:nvSpPr>
        <p:spPr>
          <a:xfrm>
            <a:off x="5129570" y="4129905"/>
            <a:ext cx="946800" cy="723736"/>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228F7337-4680-CE82-097E-D2A377000BE3}"/>
              </a:ext>
            </a:extLst>
          </p:cNvPr>
          <p:cNvSpPr/>
          <p:nvPr/>
        </p:nvSpPr>
        <p:spPr>
          <a:xfrm>
            <a:off x="3945123" y="1597830"/>
            <a:ext cx="262273" cy="127333"/>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C608CA3-056C-B94D-AEE7-E03885D7BD80}"/>
              </a:ext>
            </a:extLst>
          </p:cNvPr>
          <p:cNvSpPr/>
          <p:nvPr/>
        </p:nvSpPr>
        <p:spPr>
          <a:xfrm>
            <a:off x="3945123" y="1810455"/>
            <a:ext cx="271231" cy="137749"/>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43E4AED3-19C4-8474-696E-51AA42BEDCC1}"/>
              </a:ext>
            </a:extLst>
          </p:cNvPr>
          <p:cNvSpPr/>
          <p:nvPr/>
        </p:nvSpPr>
        <p:spPr>
          <a:xfrm>
            <a:off x="3945123" y="1385205"/>
            <a:ext cx="262273" cy="12733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A30A7817-0129-20E3-5AA1-8D56BCA92BB7}"/>
              </a:ext>
            </a:extLst>
          </p:cNvPr>
          <p:cNvSpPr/>
          <p:nvPr/>
        </p:nvSpPr>
        <p:spPr>
          <a:xfrm>
            <a:off x="2897117" y="2819400"/>
            <a:ext cx="946800" cy="734875"/>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F027E1E2-289C-99E8-B4C0-D2E003C3CFC6}"/>
              </a:ext>
            </a:extLst>
          </p:cNvPr>
          <p:cNvSpPr/>
          <p:nvPr/>
        </p:nvSpPr>
        <p:spPr>
          <a:xfrm>
            <a:off x="2899916" y="856571"/>
            <a:ext cx="946800" cy="1008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7F280461-F227-C687-20B5-EBA6E2842CEF}"/>
              </a:ext>
            </a:extLst>
          </p:cNvPr>
          <p:cNvSpPr/>
          <p:nvPr/>
        </p:nvSpPr>
        <p:spPr>
          <a:xfrm>
            <a:off x="4009118" y="3027872"/>
            <a:ext cx="946800" cy="240606"/>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B74CC56D-0FFE-C67C-97FD-2956D97FEDEC}"/>
              </a:ext>
            </a:extLst>
          </p:cNvPr>
          <p:cNvSpPr/>
          <p:nvPr/>
        </p:nvSpPr>
        <p:spPr>
          <a:xfrm>
            <a:off x="5129570" y="4045179"/>
            <a:ext cx="946800" cy="79200"/>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378F7FB5-4D86-3613-7343-150F96CF608A}"/>
              </a:ext>
            </a:extLst>
          </p:cNvPr>
          <p:cNvSpPr/>
          <p:nvPr/>
        </p:nvSpPr>
        <p:spPr>
          <a:xfrm>
            <a:off x="3944095" y="2044288"/>
            <a:ext cx="271231" cy="137749"/>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A7AF6998-1A76-B81B-2F45-D0316A65C012}"/>
              </a:ext>
            </a:extLst>
          </p:cNvPr>
          <p:cNvSpPr/>
          <p:nvPr/>
        </p:nvSpPr>
        <p:spPr>
          <a:xfrm>
            <a:off x="6414070" y="1287977"/>
            <a:ext cx="933977" cy="3938657"/>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074AC36-118E-4F9B-8617-4677A84377CD}"/>
              </a:ext>
            </a:extLst>
          </p:cNvPr>
          <p:cNvSpPr/>
          <p:nvPr/>
        </p:nvSpPr>
        <p:spPr>
          <a:xfrm>
            <a:off x="7523273" y="3768436"/>
            <a:ext cx="933977" cy="146937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A41EEDC0-1126-F731-7277-1236B4CDF4DC}"/>
              </a:ext>
            </a:extLst>
          </p:cNvPr>
          <p:cNvSpPr/>
          <p:nvPr/>
        </p:nvSpPr>
        <p:spPr>
          <a:xfrm>
            <a:off x="8641598" y="4498109"/>
            <a:ext cx="933977" cy="728525"/>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0A6C3BD5-ADE6-35CF-59D3-50AE9F8EB6FD}"/>
              </a:ext>
            </a:extLst>
          </p:cNvPr>
          <p:cNvSpPr/>
          <p:nvPr/>
        </p:nvSpPr>
        <p:spPr>
          <a:xfrm>
            <a:off x="6404834" y="1052945"/>
            <a:ext cx="946800" cy="235032"/>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72A6FDC8-36A7-873A-3993-DB9B3774212D}"/>
              </a:ext>
            </a:extLst>
          </p:cNvPr>
          <p:cNvSpPr/>
          <p:nvPr/>
        </p:nvSpPr>
        <p:spPr>
          <a:xfrm>
            <a:off x="7520084" y="3390275"/>
            <a:ext cx="946800" cy="378000"/>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D21A1C9A-1E3A-211A-AE26-044FF3BB0DE4}"/>
              </a:ext>
            </a:extLst>
          </p:cNvPr>
          <p:cNvSpPr/>
          <p:nvPr/>
        </p:nvSpPr>
        <p:spPr>
          <a:xfrm>
            <a:off x="8641885" y="4397602"/>
            <a:ext cx="946800" cy="103591"/>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7F4BD7D3-147F-EC3C-AF8A-8FA142D3F190}"/>
              </a:ext>
            </a:extLst>
          </p:cNvPr>
          <p:cNvSpPr/>
          <p:nvPr/>
        </p:nvSpPr>
        <p:spPr>
          <a:xfrm>
            <a:off x="6401247" y="780219"/>
            <a:ext cx="946800" cy="2736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89EBD5DD-F655-FD76-20DB-674074CEB3EF}"/>
              </a:ext>
            </a:extLst>
          </p:cNvPr>
          <p:cNvSpPr/>
          <p:nvPr/>
        </p:nvSpPr>
        <p:spPr>
          <a:xfrm>
            <a:off x="8643493" y="3977853"/>
            <a:ext cx="946800" cy="421200"/>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DD674F69-4217-90EC-3B1B-0B0F4BFEDF49}"/>
              </a:ext>
            </a:extLst>
          </p:cNvPr>
          <p:cNvSpPr/>
          <p:nvPr/>
        </p:nvSpPr>
        <p:spPr>
          <a:xfrm>
            <a:off x="8381457" y="1810454"/>
            <a:ext cx="271231" cy="13774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2CB7D09D-91F6-71CE-EB6D-04B9C365600C}"/>
              </a:ext>
            </a:extLst>
          </p:cNvPr>
          <p:cNvSpPr/>
          <p:nvPr/>
        </p:nvSpPr>
        <p:spPr>
          <a:xfrm>
            <a:off x="8385350" y="1599149"/>
            <a:ext cx="271231" cy="13774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FFAA959-3954-CE81-C0B1-862C94A22F55}"/>
              </a:ext>
            </a:extLst>
          </p:cNvPr>
          <p:cNvSpPr/>
          <p:nvPr/>
        </p:nvSpPr>
        <p:spPr>
          <a:xfrm>
            <a:off x="8390948" y="1371657"/>
            <a:ext cx="271231" cy="137749"/>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98EEDDF2-D387-6170-2E17-2D8E916CBA6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9" name="ZoneTexte 38">
            <a:extLst>
              <a:ext uri="{FF2B5EF4-FFF2-40B4-BE49-F238E27FC236}">
                <a16:creationId xmlns:a16="http://schemas.microsoft.com/office/drawing/2014/main" id="{97C9FD95-663D-2A67-E027-A7D3D98533A8}"/>
              </a:ext>
            </a:extLst>
          </p:cNvPr>
          <p:cNvSpPr txBox="1"/>
          <p:nvPr/>
        </p:nvSpPr>
        <p:spPr>
          <a:xfrm>
            <a:off x="11391901" y="-59383"/>
            <a:ext cx="800100" cy="461665"/>
          </a:xfrm>
          <a:prstGeom prst="rect">
            <a:avLst/>
          </a:prstGeom>
          <a:noFill/>
        </p:spPr>
        <p:txBody>
          <a:bodyPr wrap="square" rtlCol="0">
            <a:spAutoFit/>
          </a:bodyPr>
          <a:lstStyle/>
          <a:p>
            <a:r>
              <a:rPr lang="fr-FR" sz="2400" b="1" dirty="0"/>
              <a:t>5/19</a:t>
            </a:r>
          </a:p>
        </p:txBody>
      </p:sp>
    </p:spTree>
    <p:extLst>
      <p:ext uri="{BB962C8B-B14F-4D97-AF65-F5344CB8AC3E}">
        <p14:creationId xmlns:p14="http://schemas.microsoft.com/office/powerpoint/2010/main" val="71982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pic>
        <p:nvPicPr>
          <p:cNvPr id="3" name="Image 2" descr="Une image contenant carte, texte, atlas&#10;&#10;Le contenu généré par l’IA peut être incorrect.">
            <a:extLst>
              <a:ext uri="{FF2B5EF4-FFF2-40B4-BE49-F238E27FC236}">
                <a16:creationId xmlns:a16="http://schemas.microsoft.com/office/drawing/2014/main" id="{37940F0A-EFDF-6C5B-246B-594777C07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168" y="342898"/>
            <a:ext cx="5082966" cy="6515101"/>
          </a:xfrm>
          <a:prstGeom prst="rect">
            <a:avLst/>
          </a:prstGeom>
        </p:spPr>
      </p:pic>
      <p:sp>
        <p:nvSpPr>
          <p:cNvPr id="9" name="ZoneTexte 8">
            <a:extLst>
              <a:ext uri="{FF2B5EF4-FFF2-40B4-BE49-F238E27FC236}">
                <a16:creationId xmlns:a16="http://schemas.microsoft.com/office/drawing/2014/main" id="{BF22E301-DE5A-AD32-64F6-DF0F5CAAE637}"/>
              </a:ext>
            </a:extLst>
          </p:cNvPr>
          <p:cNvSpPr txBox="1"/>
          <p:nvPr/>
        </p:nvSpPr>
        <p:spPr>
          <a:xfrm>
            <a:off x="3962151" y="342898"/>
            <a:ext cx="7436402"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fr-FR" sz="2400" dirty="0"/>
              <a:t>Distribution de la Grive de </a:t>
            </a:r>
            <a:r>
              <a:rPr lang="fr-FR" sz="2400" dirty="0" err="1"/>
              <a:t>Bicknell</a:t>
            </a:r>
            <a:r>
              <a:rPr lang="fr-FR" sz="2400" dirty="0"/>
              <a:t> (</a:t>
            </a:r>
            <a:r>
              <a:rPr lang="fr-CA" sz="2400" i="1" dirty="0"/>
              <a:t>Catharus </a:t>
            </a:r>
            <a:r>
              <a:rPr lang="fr-CA" sz="2400" i="1" dirty="0" err="1"/>
              <a:t>bicknelli</a:t>
            </a:r>
            <a:r>
              <a:rPr lang="fr-CA" sz="2400" dirty="0"/>
              <a:t>)</a:t>
            </a:r>
            <a:endParaRPr lang="fr-FR" sz="2400" dirty="0"/>
          </a:p>
        </p:txBody>
      </p:sp>
      <p:pic>
        <p:nvPicPr>
          <p:cNvPr id="8" name="Image 7" descr="Une image contenant texte, capture d’écran, Police&#10;&#10;Le contenu généré par l’IA peut être incorrect.">
            <a:extLst>
              <a:ext uri="{FF2B5EF4-FFF2-40B4-BE49-F238E27FC236}">
                <a16:creationId xmlns:a16="http://schemas.microsoft.com/office/drawing/2014/main" id="{36E2726B-234A-D51A-F2FF-83B6099A80F0}"/>
              </a:ext>
            </a:extLst>
          </p:cNvPr>
          <p:cNvPicPr>
            <a:picLocks noChangeAspect="1"/>
          </p:cNvPicPr>
          <p:nvPr/>
        </p:nvPicPr>
        <p:blipFill>
          <a:blip r:embed="rId4">
            <a:extLst>
              <a:ext uri="{28A0092B-C50C-407E-A947-70E740481C1C}">
                <a14:useLocalDpi xmlns:a14="http://schemas.microsoft.com/office/drawing/2010/main" val="0"/>
              </a:ext>
            </a:extLst>
          </a:blip>
          <a:srcRect b="30294"/>
          <a:stretch/>
        </p:blipFill>
        <p:spPr>
          <a:xfrm>
            <a:off x="8645379" y="862425"/>
            <a:ext cx="3429000" cy="775551"/>
          </a:xfrm>
          <a:prstGeom prst="rect">
            <a:avLst/>
          </a:prstGeom>
        </p:spPr>
      </p:pic>
      <p:pic>
        <p:nvPicPr>
          <p:cNvPr id="13" name="Image 12" descr="Une image contenant oiseau, plein air, oscines, ciel&#10;&#10;Le contenu généré par l’IA peut être incorrect.">
            <a:extLst>
              <a:ext uri="{FF2B5EF4-FFF2-40B4-BE49-F238E27FC236}">
                <a16:creationId xmlns:a16="http://schemas.microsoft.com/office/drawing/2014/main" id="{302F40E9-96D6-FF2F-1564-5298A790E0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sp>
        <p:nvSpPr>
          <p:cNvPr id="14" name="ZoneTexte 13">
            <a:extLst>
              <a:ext uri="{FF2B5EF4-FFF2-40B4-BE49-F238E27FC236}">
                <a16:creationId xmlns:a16="http://schemas.microsoft.com/office/drawing/2014/main" id="{DF3E73B8-140E-C68A-A493-DB884E76C4E7}"/>
              </a:ext>
            </a:extLst>
          </p:cNvPr>
          <p:cNvSpPr txBox="1"/>
          <p:nvPr/>
        </p:nvSpPr>
        <p:spPr>
          <a:xfrm>
            <a:off x="2412446" y="6519446"/>
            <a:ext cx="1725433" cy="338554"/>
          </a:xfrm>
          <a:prstGeom prst="rect">
            <a:avLst/>
          </a:prstGeom>
          <a:noFill/>
        </p:spPr>
        <p:txBody>
          <a:bodyPr wrap="square" rtlCol="0">
            <a:spAutoFit/>
          </a:bodyPr>
          <a:lstStyle/>
          <a:p>
            <a:r>
              <a:rPr lang="fr-FR" sz="1600" dirty="0"/>
              <a:t>© Matt </a:t>
            </a:r>
            <a:r>
              <a:rPr lang="fr-FR" sz="1600" dirty="0" err="1"/>
              <a:t>Felperin</a:t>
            </a:r>
            <a:endParaRPr lang="fr-FR" sz="1600" dirty="0"/>
          </a:p>
        </p:txBody>
      </p:sp>
      <p:sp>
        <p:nvSpPr>
          <p:cNvPr id="18" name="ZoneTexte 17">
            <a:extLst>
              <a:ext uri="{FF2B5EF4-FFF2-40B4-BE49-F238E27FC236}">
                <a16:creationId xmlns:a16="http://schemas.microsoft.com/office/drawing/2014/main" id="{BC3B93C0-DA4F-56CC-1198-8AB1FF146BD8}"/>
              </a:ext>
            </a:extLst>
          </p:cNvPr>
          <p:cNvSpPr txBox="1"/>
          <p:nvPr/>
        </p:nvSpPr>
        <p:spPr>
          <a:xfrm>
            <a:off x="9897175" y="6488668"/>
            <a:ext cx="2294825" cy="369332"/>
          </a:xfrm>
          <a:prstGeom prst="rect">
            <a:avLst/>
          </a:prstGeom>
          <a:noFill/>
        </p:spPr>
        <p:txBody>
          <a:bodyPr wrap="square">
            <a:spAutoFit/>
          </a:bodyPr>
          <a:lstStyle/>
          <a:p>
            <a:r>
              <a:rPr lang="fr-FR" kern="100" dirty="0">
                <a:latin typeface="+mj-lt"/>
                <a:ea typeface="Calibri" panose="020F0502020204030204" pitchFamily="34" charset="0"/>
                <a:cs typeface="Times New Roman" panose="02020603050405020304" pitchFamily="18" charset="0"/>
              </a:rPr>
              <a:t>Townsend et al. (2015)</a:t>
            </a:r>
          </a:p>
        </p:txBody>
      </p:sp>
      <p:grpSp>
        <p:nvGrpSpPr>
          <p:cNvPr id="22" name="Groupe 21">
            <a:extLst>
              <a:ext uri="{FF2B5EF4-FFF2-40B4-BE49-F238E27FC236}">
                <a16:creationId xmlns:a16="http://schemas.microsoft.com/office/drawing/2014/main" id="{000EFA6D-4C88-41E7-F7E3-983121A16EB1}"/>
              </a:ext>
            </a:extLst>
          </p:cNvPr>
          <p:cNvGrpSpPr/>
          <p:nvPr/>
        </p:nvGrpSpPr>
        <p:grpSpPr>
          <a:xfrm>
            <a:off x="7680352" y="2080404"/>
            <a:ext cx="4749649" cy="3486812"/>
            <a:chOff x="7122368" y="2830856"/>
            <a:chExt cx="4749649" cy="3486812"/>
          </a:xfrm>
        </p:grpSpPr>
        <p:pic>
          <p:nvPicPr>
            <p:cNvPr id="19" name="Image 18">
              <a:extLst>
                <a:ext uri="{FF2B5EF4-FFF2-40B4-BE49-F238E27FC236}">
                  <a16:creationId xmlns:a16="http://schemas.microsoft.com/office/drawing/2014/main" id="{D59C1A72-1CDF-9970-9319-2F360D6E7F03}"/>
                </a:ext>
              </a:extLst>
            </p:cNvPr>
            <p:cNvPicPr>
              <a:picLocks noChangeAspect="1"/>
            </p:cNvPicPr>
            <p:nvPr/>
          </p:nvPicPr>
          <p:blipFill>
            <a:blip r:embed="rId6"/>
            <a:stretch>
              <a:fillRect/>
            </a:stretch>
          </p:blipFill>
          <p:spPr>
            <a:xfrm>
              <a:off x="7122368" y="2830856"/>
              <a:ext cx="4375992" cy="3486812"/>
            </a:xfrm>
            <a:prstGeom prst="wedgeRectCallout">
              <a:avLst/>
            </a:prstGeom>
          </p:spPr>
        </p:pic>
        <p:sp>
          <p:nvSpPr>
            <p:cNvPr id="20" name="ZoneTexte 19">
              <a:extLst>
                <a:ext uri="{FF2B5EF4-FFF2-40B4-BE49-F238E27FC236}">
                  <a16:creationId xmlns:a16="http://schemas.microsoft.com/office/drawing/2014/main" id="{0EAD0AC9-8A36-681F-1C9D-88C48A5CACA4}"/>
                </a:ext>
              </a:extLst>
            </p:cNvPr>
            <p:cNvSpPr txBox="1"/>
            <p:nvPr/>
          </p:nvSpPr>
          <p:spPr>
            <a:xfrm>
              <a:off x="8732782" y="5968297"/>
              <a:ext cx="3139235" cy="338554"/>
            </a:xfrm>
            <a:prstGeom prst="wedgeRectCallout">
              <a:avLst/>
            </a:prstGeom>
            <a:noFill/>
          </p:spPr>
          <p:txBody>
            <a:bodyPr wrap="square" rtlCol="0">
              <a:spAutoFit/>
            </a:bodyPr>
            <a:lstStyle/>
            <a:p>
              <a:r>
                <a:rPr lang="fr-CA" sz="1600" dirty="0">
                  <a:solidFill>
                    <a:schemeClr val="bg1"/>
                  </a:solidFill>
                </a:rPr>
                <a:t>© Francois-Xavier Grandmont</a:t>
              </a:r>
            </a:p>
          </p:txBody>
        </p:sp>
      </p:grpSp>
      <p:sp>
        <p:nvSpPr>
          <p:cNvPr id="24" name="Rectangle 23">
            <a:extLst>
              <a:ext uri="{FF2B5EF4-FFF2-40B4-BE49-F238E27FC236}">
                <a16:creationId xmlns:a16="http://schemas.microsoft.com/office/drawing/2014/main" id="{CB1FA649-7680-36E3-ABC9-86E967B52A5E}"/>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6" name="ZoneTexte 25">
            <a:extLst>
              <a:ext uri="{FF2B5EF4-FFF2-40B4-BE49-F238E27FC236}">
                <a16:creationId xmlns:a16="http://schemas.microsoft.com/office/drawing/2014/main" id="{88B840DC-3CB8-DE39-F888-E2947DF9F06C}"/>
              </a:ext>
            </a:extLst>
          </p:cNvPr>
          <p:cNvSpPr txBox="1"/>
          <p:nvPr/>
        </p:nvSpPr>
        <p:spPr>
          <a:xfrm>
            <a:off x="11391901" y="-59383"/>
            <a:ext cx="800100" cy="461665"/>
          </a:xfrm>
          <a:prstGeom prst="rect">
            <a:avLst/>
          </a:prstGeom>
          <a:noFill/>
        </p:spPr>
        <p:txBody>
          <a:bodyPr wrap="square" rtlCol="0">
            <a:spAutoFit/>
          </a:bodyPr>
          <a:lstStyle/>
          <a:p>
            <a:r>
              <a:rPr lang="fr-FR" sz="2400" b="1" dirty="0"/>
              <a:t>6/19</a:t>
            </a:r>
          </a:p>
        </p:txBody>
      </p:sp>
    </p:spTree>
    <p:extLst>
      <p:ext uri="{BB962C8B-B14F-4D97-AF65-F5344CB8AC3E}">
        <p14:creationId xmlns:p14="http://schemas.microsoft.com/office/powerpoint/2010/main" val="361447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2EC29-01FF-EB25-719C-FD12409D1A24}"/>
            </a:ext>
          </a:extLst>
        </p:cNvPr>
        <p:cNvGrpSpPr/>
        <p:nvPr/>
      </p:nvGrpSpPr>
      <p:grpSpPr>
        <a:xfrm>
          <a:off x="0" y="0"/>
          <a:ext cx="0" cy="0"/>
          <a:chOff x="0" y="0"/>
          <a:chExt cx="0" cy="0"/>
        </a:xfrm>
      </p:grpSpPr>
      <p:pic>
        <p:nvPicPr>
          <p:cNvPr id="13" name="Image 12" descr="Une image contenant oiseau, plein air, oscines, ciel&#10;&#10;Le contenu généré par l’IA peut être incorrect.">
            <a:extLst>
              <a:ext uri="{FF2B5EF4-FFF2-40B4-BE49-F238E27FC236}">
                <a16:creationId xmlns:a16="http://schemas.microsoft.com/office/drawing/2014/main" id="{256A67EB-0C81-1F8C-1A30-5F8E6E428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 y="353916"/>
            <a:ext cx="3973168" cy="6515100"/>
          </a:xfrm>
          <a:prstGeom prst="rect">
            <a:avLst/>
          </a:prstGeom>
        </p:spPr>
      </p:pic>
      <p:sp>
        <p:nvSpPr>
          <p:cNvPr id="14" name="ZoneTexte 13">
            <a:extLst>
              <a:ext uri="{FF2B5EF4-FFF2-40B4-BE49-F238E27FC236}">
                <a16:creationId xmlns:a16="http://schemas.microsoft.com/office/drawing/2014/main" id="{FAEE4552-CBB1-591A-A082-C3288D5877EC}"/>
              </a:ext>
            </a:extLst>
          </p:cNvPr>
          <p:cNvSpPr txBox="1"/>
          <p:nvPr/>
        </p:nvSpPr>
        <p:spPr>
          <a:xfrm>
            <a:off x="2412446" y="6519446"/>
            <a:ext cx="1725433" cy="338554"/>
          </a:xfrm>
          <a:prstGeom prst="rect">
            <a:avLst/>
          </a:prstGeom>
          <a:noFill/>
        </p:spPr>
        <p:txBody>
          <a:bodyPr wrap="square" rtlCol="0">
            <a:spAutoFit/>
          </a:bodyPr>
          <a:lstStyle/>
          <a:p>
            <a:r>
              <a:rPr lang="fr-FR" sz="1600" dirty="0"/>
              <a:t>© Matt </a:t>
            </a:r>
            <a:r>
              <a:rPr lang="fr-FR" sz="1600" dirty="0" err="1"/>
              <a:t>Felperin</a:t>
            </a:r>
            <a:endParaRPr lang="fr-FR" sz="1600" dirty="0"/>
          </a:p>
        </p:txBody>
      </p:sp>
      <p:pic>
        <p:nvPicPr>
          <p:cNvPr id="16" name="Image 15" descr="Une image contenant texte, carte, atlas&#10;&#10;Le contenu généré par l’IA peut être incorrect.">
            <a:extLst>
              <a:ext uri="{FF2B5EF4-FFF2-40B4-BE49-F238E27FC236}">
                <a16:creationId xmlns:a16="http://schemas.microsoft.com/office/drawing/2014/main" id="{5E502E7B-10B9-1D0C-BE87-BC23ACAEA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3168" y="1708989"/>
            <a:ext cx="8224159" cy="5171043"/>
          </a:xfrm>
          <a:prstGeom prst="rect">
            <a:avLst/>
          </a:prstGeom>
        </p:spPr>
      </p:pic>
      <p:pic>
        <p:nvPicPr>
          <p:cNvPr id="5" name="Image 4" descr="Une image contenant texte, Police, logo, graphisme&#10;&#10;Le contenu généré par l’IA peut être incorrect.">
            <a:extLst>
              <a:ext uri="{FF2B5EF4-FFF2-40B4-BE49-F238E27FC236}">
                <a16:creationId xmlns:a16="http://schemas.microsoft.com/office/drawing/2014/main" id="{089DB605-C05D-4A99-2844-AB9DCE6FAF30}"/>
              </a:ext>
            </a:extLst>
          </p:cNvPr>
          <p:cNvPicPr>
            <a:picLocks noChangeAspect="1"/>
          </p:cNvPicPr>
          <p:nvPr/>
        </p:nvPicPr>
        <p:blipFill>
          <a:blip r:embed="rId5">
            <a:extLst>
              <a:ext uri="{28A0092B-C50C-407E-A947-70E740481C1C}">
                <a14:useLocalDpi xmlns:a14="http://schemas.microsoft.com/office/drawing/2010/main" val="0"/>
              </a:ext>
            </a:extLst>
          </a:blip>
          <a:srcRect t="3235" r="3525" b="-1"/>
          <a:stretch/>
        </p:blipFill>
        <p:spPr>
          <a:xfrm>
            <a:off x="8460954" y="6231817"/>
            <a:ext cx="3727122" cy="648215"/>
          </a:xfrm>
          <a:prstGeom prst="rect">
            <a:avLst/>
          </a:prstGeom>
        </p:spPr>
      </p:pic>
      <p:pic>
        <p:nvPicPr>
          <p:cNvPr id="11" name="Image 10" descr="Une image contenant texte, capture d’écran, Police, ligne&#10;&#10;Le contenu généré par l’IA peut être incorrect.">
            <a:extLst>
              <a:ext uri="{FF2B5EF4-FFF2-40B4-BE49-F238E27FC236}">
                <a16:creationId xmlns:a16="http://schemas.microsoft.com/office/drawing/2014/main" id="{420B3632-8425-C8BB-1AA9-91E545C89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3169" y="342900"/>
            <a:ext cx="5016596" cy="1252419"/>
          </a:xfrm>
          <a:prstGeom prst="rect">
            <a:avLst/>
          </a:prstGeom>
        </p:spPr>
      </p:pic>
      <p:pic>
        <p:nvPicPr>
          <p:cNvPr id="15" name="Image 14" descr="Une image contenant Police, typographie, texte, calligraphie&#10;&#10;Le contenu généré par l’IA peut être incorrect.">
            <a:extLst>
              <a:ext uri="{FF2B5EF4-FFF2-40B4-BE49-F238E27FC236}">
                <a16:creationId xmlns:a16="http://schemas.microsoft.com/office/drawing/2014/main" id="{7213C9F9-5377-E0B0-C21E-BF12D5AA1C1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973168" y="353916"/>
            <a:ext cx="3708591" cy="355618"/>
          </a:xfrm>
          <a:prstGeom prst="rect">
            <a:avLst/>
          </a:prstGeom>
        </p:spPr>
      </p:pic>
      <p:pic>
        <p:nvPicPr>
          <p:cNvPr id="18" name="Image 17" descr="Une image contenant texte, Police, capture d’écran&#10;&#10;Le contenu généré par l’IA peut être incorrect.">
            <a:extLst>
              <a:ext uri="{FF2B5EF4-FFF2-40B4-BE49-F238E27FC236}">
                <a16:creationId xmlns:a16="http://schemas.microsoft.com/office/drawing/2014/main" id="{78F15C3E-2782-2336-0950-4F415FB90F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0711" y="346297"/>
            <a:ext cx="2909274" cy="1125996"/>
          </a:xfrm>
          <a:prstGeom prst="rect">
            <a:avLst/>
          </a:prstGeom>
        </p:spPr>
      </p:pic>
      <p:pic>
        <p:nvPicPr>
          <p:cNvPr id="20" name="Image 19" descr="Une image contenant texte, Police, capture d’écran, blanc&#10;&#10;Le contenu généré par l’IA peut être incorrect.">
            <a:extLst>
              <a:ext uri="{FF2B5EF4-FFF2-40B4-BE49-F238E27FC236}">
                <a16:creationId xmlns:a16="http://schemas.microsoft.com/office/drawing/2014/main" id="{1D16AC38-AC7F-0A0A-3678-2445217FAB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27463" y="2025540"/>
            <a:ext cx="4381725" cy="1625684"/>
          </a:xfrm>
          <a:prstGeom prst="rect">
            <a:avLst/>
          </a:prstGeom>
          <a:ln w="38100">
            <a:solidFill>
              <a:srgbClr val="C00000"/>
            </a:solidFill>
          </a:ln>
        </p:spPr>
      </p:pic>
      <p:grpSp>
        <p:nvGrpSpPr>
          <p:cNvPr id="28" name="Groupe 27">
            <a:extLst>
              <a:ext uri="{FF2B5EF4-FFF2-40B4-BE49-F238E27FC236}">
                <a16:creationId xmlns:a16="http://schemas.microsoft.com/office/drawing/2014/main" id="{3B274A1A-3202-5451-5067-062D75EA2B15}"/>
              </a:ext>
            </a:extLst>
          </p:cNvPr>
          <p:cNvGrpSpPr/>
          <p:nvPr/>
        </p:nvGrpSpPr>
        <p:grpSpPr>
          <a:xfrm>
            <a:off x="5216215" y="3850512"/>
            <a:ext cx="5631155" cy="1881577"/>
            <a:chOff x="5216215" y="3850512"/>
            <a:chExt cx="5631155" cy="1881577"/>
          </a:xfrm>
        </p:grpSpPr>
        <p:grpSp>
          <p:nvGrpSpPr>
            <p:cNvPr id="25" name="Groupe 24">
              <a:extLst>
                <a:ext uri="{FF2B5EF4-FFF2-40B4-BE49-F238E27FC236}">
                  <a16:creationId xmlns:a16="http://schemas.microsoft.com/office/drawing/2014/main" id="{A540E144-03CF-2D83-89AC-26FE8E55B304}"/>
                </a:ext>
              </a:extLst>
            </p:cNvPr>
            <p:cNvGrpSpPr/>
            <p:nvPr/>
          </p:nvGrpSpPr>
          <p:grpSpPr>
            <a:xfrm>
              <a:off x="5267296" y="3880258"/>
              <a:ext cx="5580074" cy="1851831"/>
              <a:chOff x="5267296" y="3880258"/>
              <a:chExt cx="5580074" cy="1851831"/>
            </a:xfrm>
          </p:grpSpPr>
          <p:pic>
            <p:nvPicPr>
              <p:cNvPr id="22" name="Image 21" descr="Une image contenant texte, Police, carte de visite, capture d’écran&#10;&#10;Le contenu généré par l’IA peut être incorrect.">
                <a:extLst>
                  <a:ext uri="{FF2B5EF4-FFF2-40B4-BE49-F238E27FC236}">
                    <a16:creationId xmlns:a16="http://schemas.microsoft.com/office/drawing/2014/main" id="{28E6C079-6E09-3FA7-7B4B-05E6D0C5E3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67296" y="3880258"/>
                <a:ext cx="5580074" cy="1851831"/>
              </a:xfrm>
              <a:prstGeom prst="rect">
                <a:avLst/>
              </a:prstGeom>
              <a:ln w="28575">
                <a:solidFill>
                  <a:srgbClr val="C00000"/>
                </a:solidFill>
              </a:ln>
            </p:spPr>
          </p:pic>
          <p:pic>
            <p:nvPicPr>
              <p:cNvPr id="24" name="Image 23" descr="Une image contenant texte, Police, Graphique, logo&#10;&#10;Le contenu généré par l’IA peut être incorrect.">
                <a:extLst>
                  <a:ext uri="{FF2B5EF4-FFF2-40B4-BE49-F238E27FC236}">
                    <a16:creationId xmlns:a16="http://schemas.microsoft.com/office/drawing/2014/main" id="{D59A8B8C-AA53-65E5-8D96-13DD7B4900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84867" y="5293590"/>
                <a:ext cx="2722937" cy="438499"/>
              </a:xfrm>
              <a:prstGeom prst="rect">
                <a:avLst/>
              </a:prstGeom>
            </p:spPr>
          </p:pic>
        </p:grpSp>
        <p:sp>
          <p:nvSpPr>
            <p:cNvPr id="27" name="ZoneTexte 26">
              <a:extLst>
                <a:ext uri="{FF2B5EF4-FFF2-40B4-BE49-F238E27FC236}">
                  <a16:creationId xmlns:a16="http://schemas.microsoft.com/office/drawing/2014/main" id="{9A3B7049-8F26-70A8-8A47-B5555D46EC81}"/>
                </a:ext>
              </a:extLst>
            </p:cNvPr>
            <p:cNvSpPr txBox="1"/>
            <p:nvPr/>
          </p:nvSpPr>
          <p:spPr>
            <a:xfrm>
              <a:off x="5216215" y="3850512"/>
              <a:ext cx="2841118" cy="338554"/>
            </a:xfrm>
            <a:prstGeom prst="rect">
              <a:avLst/>
            </a:prstGeom>
            <a:noFill/>
          </p:spPr>
          <p:txBody>
            <a:bodyPr wrap="square">
              <a:spAutoFit/>
            </a:bodyPr>
            <a:lstStyle/>
            <a:p>
              <a:r>
                <a:rPr lang="fr-FR" sz="1600" kern="100" dirty="0" err="1">
                  <a:latin typeface="+mj-lt"/>
                  <a:ea typeface="Calibri" panose="020F0502020204030204" pitchFamily="34" charset="0"/>
                  <a:cs typeface="Times New Roman" panose="02020603050405020304" pitchFamily="18" charset="0"/>
                </a:rPr>
                <a:t>BirdLife</a:t>
              </a:r>
              <a:r>
                <a:rPr lang="fr-FR" sz="1600" kern="100" dirty="0">
                  <a:latin typeface="+mj-lt"/>
                  <a:ea typeface="Calibri" panose="020F0502020204030204" pitchFamily="34" charset="0"/>
                  <a:cs typeface="Times New Roman" panose="02020603050405020304" pitchFamily="18" charset="0"/>
                </a:rPr>
                <a:t> International (2020)</a:t>
              </a:r>
            </a:p>
          </p:txBody>
        </p:sp>
      </p:grpSp>
      <p:sp>
        <p:nvSpPr>
          <p:cNvPr id="30" name="Rectangle 29">
            <a:extLst>
              <a:ext uri="{FF2B5EF4-FFF2-40B4-BE49-F238E27FC236}">
                <a16:creationId xmlns:a16="http://schemas.microsoft.com/office/drawing/2014/main" id="{2121C1D5-C364-7991-EDF6-CEB06336BF86}"/>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32" name="ZoneTexte 31">
            <a:extLst>
              <a:ext uri="{FF2B5EF4-FFF2-40B4-BE49-F238E27FC236}">
                <a16:creationId xmlns:a16="http://schemas.microsoft.com/office/drawing/2014/main" id="{B9BA4510-5F2E-8013-6727-AE2C9F3A4A54}"/>
              </a:ext>
            </a:extLst>
          </p:cNvPr>
          <p:cNvSpPr txBox="1"/>
          <p:nvPr/>
        </p:nvSpPr>
        <p:spPr>
          <a:xfrm>
            <a:off x="11391901" y="-59383"/>
            <a:ext cx="800100" cy="461665"/>
          </a:xfrm>
          <a:prstGeom prst="rect">
            <a:avLst/>
          </a:prstGeom>
          <a:noFill/>
        </p:spPr>
        <p:txBody>
          <a:bodyPr wrap="square" rtlCol="0">
            <a:spAutoFit/>
          </a:bodyPr>
          <a:lstStyle/>
          <a:p>
            <a:r>
              <a:rPr lang="fr-FR" sz="2400" b="1" dirty="0"/>
              <a:t>7/19</a:t>
            </a:r>
          </a:p>
        </p:txBody>
      </p:sp>
    </p:spTree>
    <p:extLst>
      <p:ext uri="{BB962C8B-B14F-4D97-AF65-F5344CB8AC3E}">
        <p14:creationId xmlns:p14="http://schemas.microsoft.com/office/powerpoint/2010/main" val="247554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DF844-B964-4FFD-F362-B16D31468D7D}"/>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4E3CA8CD-A1D0-EFDD-3A2F-22D8CA57EB39}"/>
              </a:ext>
            </a:extLst>
          </p:cNvPr>
          <p:cNvSpPr txBox="1"/>
          <p:nvPr/>
        </p:nvSpPr>
        <p:spPr>
          <a:xfrm>
            <a:off x="9362705" y="6488668"/>
            <a:ext cx="2829295" cy="369332"/>
          </a:xfrm>
          <a:prstGeom prst="rect">
            <a:avLst/>
          </a:prstGeom>
          <a:noFill/>
        </p:spPr>
        <p:txBody>
          <a:bodyPr wrap="square">
            <a:spAutoFit/>
          </a:bodyPr>
          <a:lstStyle/>
          <a:p>
            <a:pPr algn="just"/>
            <a:r>
              <a:rPr lang="en-US" kern="100" dirty="0">
                <a:latin typeface="+mj-lt"/>
                <a:ea typeface="Calibri" panose="020F0502020204030204" pitchFamily="34" charset="0"/>
                <a:cs typeface="Times New Roman" panose="02020603050405020304" pitchFamily="18" charset="0"/>
              </a:rPr>
              <a:t>Mackey </a:t>
            </a:r>
            <a:r>
              <a:rPr lang="en-US" i="1" kern="100" dirty="0">
                <a:latin typeface="+mj-lt"/>
                <a:ea typeface="Calibri" panose="020F0502020204030204" pitchFamily="34" charset="0"/>
                <a:cs typeface="Times New Roman" panose="02020603050405020304" pitchFamily="18" charset="0"/>
              </a:rPr>
              <a:t>et al.</a:t>
            </a:r>
            <a:r>
              <a:rPr lang="en-US" kern="100" dirty="0">
                <a:latin typeface="+mj-lt"/>
                <a:ea typeface="Calibri" panose="020F0502020204030204" pitchFamily="34" charset="0"/>
                <a:cs typeface="Times New Roman" panose="02020603050405020304" pitchFamily="18" charset="0"/>
              </a:rPr>
              <a:t> in</a:t>
            </a:r>
            <a:r>
              <a:rPr lang="en-US" i="1" kern="100" dirty="0">
                <a:latin typeface="+mj-lt"/>
                <a:ea typeface="Calibri" panose="020F0502020204030204" pitchFamily="34" charset="0"/>
                <a:cs typeface="Times New Roman" panose="02020603050405020304" pitchFamily="18" charset="0"/>
              </a:rPr>
              <a:t> Land </a:t>
            </a:r>
            <a:r>
              <a:rPr lang="en-US" kern="100" dirty="0">
                <a:latin typeface="+mj-lt"/>
                <a:ea typeface="Calibri" panose="020F0502020204030204" pitchFamily="34" charset="0"/>
                <a:cs typeface="Times New Roman" panose="02020603050405020304" pitchFamily="18" charset="0"/>
              </a:rPr>
              <a:t>(2024)</a:t>
            </a:r>
            <a:endParaRPr lang="fr-FR" kern="100" dirty="0">
              <a:latin typeface="+mj-lt"/>
              <a:ea typeface="Calibri" panose="020F050202020403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id="{59E9B57A-730E-3B56-5075-4BABC1BED3BE}"/>
              </a:ext>
            </a:extLst>
          </p:cNvPr>
          <p:cNvSpPr txBox="1"/>
          <p:nvPr/>
        </p:nvSpPr>
        <p:spPr>
          <a:xfrm>
            <a:off x="0" y="446171"/>
            <a:ext cx="12192000" cy="8771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r>
              <a:rPr lang="fr-FR" sz="2550" dirty="0">
                <a:solidFill>
                  <a:schemeClr val="dk1"/>
                </a:solidFill>
              </a:rPr>
              <a:t>L’indice de stabilité du couvert forestier (2003-2022) permet </a:t>
            </a:r>
            <a:r>
              <a:rPr lang="fr-FR" sz="2550" dirty="0"/>
              <a:t>une perspective sur les perturbations</a:t>
            </a:r>
            <a:endParaRPr lang="fr-FR" sz="2550" dirty="0">
              <a:solidFill>
                <a:schemeClr val="dk1"/>
              </a:solidFill>
            </a:endParaRPr>
          </a:p>
        </p:txBody>
      </p:sp>
      <p:grpSp>
        <p:nvGrpSpPr>
          <p:cNvPr id="12" name="Groupe 11">
            <a:extLst>
              <a:ext uri="{FF2B5EF4-FFF2-40B4-BE49-F238E27FC236}">
                <a16:creationId xmlns:a16="http://schemas.microsoft.com/office/drawing/2014/main" id="{1789493F-74CC-917A-DF86-F25D6C41740F}"/>
              </a:ext>
            </a:extLst>
          </p:cNvPr>
          <p:cNvGrpSpPr/>
          <p:nvPr/>
        </p:nvGrpSpPr>
        <p:grpSpPr>
          <a:xfrm>
            <a:off x="0" y="1307841"/>
            <a:ext cx="7412103" cy="5550159"/>
            <a:chOff x="0" y="884753"/>
            <a:chExt cx="7412103" cy="5550159"/>
          </a:xfrm>
        </p:grpSpPr>
        <p:pic>
          <p:nvPicPr>
            <p:cNvPr id="9" name="Image 8" descr="Une image contenant carte, texte, atlas&#10;&#10;Le contenu généré par l’IA peut être incorrect.">
              <a:extLst>
                <a:ext uri="{FF2B5EF4-FFF2-40B4-BE49-F238E27FC236}">
                  <a16:creationId xmlns:a16="http://schemas.microsoft.com/office/drawing/2014/main" id="{4DFFF2AD-D9A2-74C3-014A-092B0F4DA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4753"/>
              <a:ext cx="7412102" cy="5550159"/>
            </a:xfrm>
            <a:prstGeom prst="rect">
              <a:avLst/>
            </a:prstGeom>
          </p:spPr>
        </p:pic>
        <p:pic>
          <p:nvPicPr>
            <p:cNvPr id="11" name="Image 10" descr="Une image contenant texte, Police, capture d’écran, ligne&#10;&#10;Le contenu généré par l’IA peut être incorrect.">
              <a:extLst>
                <a:ext uri="{FF2B5EF4-FFF2-40B4-BE49-F238E27FC236}">
                  <a16:creationId xmlns:a16="http://schemas.microsoft.com/office/drawing/2014/main" id="{F8A162A5-CCAA-9E45-D580-15C12C6CAC19}"/>
                </a:ext>
              </a:extLst>
            </p:cNvPr>
            <p:cNvPicPr>
              <a:picLocks noChangeAspect="1"/>
            </p:cNvPicPr>
            <p:nvPr/>
          </p:nvPicPr>
          <p:blipFill>
            <a:blip r:embed="rId4">
              <a:extLst>
                <a:ext uri="{28A0092B-C50C-407E-A947-70E740481C1C}">
                  <a14:useLocalDpi xmlns:a14="http://schemas.microsoft.com/office/drawing/2010/main" val="0"/>
                </a:ext>
              </a:extLst>
            </a:blip>
            <a:srcRect l="7582"/>
            <a:stretch/>
          </p:blipFill>
          <p:spPr>
            <a:xfrm>
              <a:off x="4261619" y="4975761"/>
              <a:ext cx="3150484" cy="1459151"/>
            </a:xfrm>
            <a:prstGeom prst="rect">
              <a:avLst/>
            </a:prstGeom>
          </p:spPr>
        </p:pic>
      </p:grpSp>
      <p:sp>
        <p:nvSpPr>
          <p:cNvPr id="17" name="Ellipse 16">
            <a:extLst>
              <a:ext uri="{FF2B5EF4-FFF2-40B4-BE49-F238E27FC236}">
                <a16:creationId xmlns:a16="http://schemas.microsoft.com/office/drawing/2014/main" id="{F9C7094F-A00F-9251-BB59-C0A0A8FCC3AF}"/>
              </a:ext>
            </a:extLst>
          </p:cNvPr>
          <p:cNvSpPr/>
          <p:nvPr/>
        </p:nvSpPr>
        <p:spPr>
          <a:xfrm>
            <a:off x="7518904" y="1524999"/>
            <a:ext cx="4510800" cy="4510262"/>
          </a:xfrm>
          <a:prstGeom prst="ellipse">
            <a:avLst/>
          </a:prstGeom>
          <a:solidFill>
            <a:srgbClr val="D09248"/>
          </a:solidFill>
          <a:ln>
            <a:solidFill>
              <a:srgbClr val="D092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ED9FEE0D-6A54-0DB2-300C-377EB7F25634}"/>
              </a:ext>
            </a:extLst>
          </p:cNvPr>
          <p:cNvSpPr txBox="1"/>
          <p:nvPr/>
        </p:nvSpPr>
        <p:spPr>
          <a:xfrm>
            <a:off x="7688127" y="2749078"/>
            <a:ext cx="4171858" cy="2985433"/>
          </a:xfrm>
          <a:prstGeom prst="rect">
            <a:avLst/>
          </a:prstGeom>
          <a:noFill/>
        </p:spPr>
        <p:txBody>
          <a:bodyPr wrap="square">
            <a:spAutoFit/>
          </a:bodyPr>
          <a:lstStyle/>
          <a:p>
            <a:pPr lvl="1"/>
            <a:r>
              <a:rPr lang="fr-CA" sz="3200" b="1" dirty="0"/>
              <a:t>Pertes d’habitat</a:t>
            </a:r>
          </a:p>
          <a:p>
            <a:pPr marL="742950" lvl="1" indent="-285750">
              <a:buFont typeface="Arial" panose="020B0604020202020204" pitchFamily="34" charset="0"/>
              <a:buChar char="•"/>
            </a:pPr>
            <a:r>
              <a:rPr lang="fr-CA" sz="2400" dirty="0"/>
              <a:t>Exploitation forestière</a:t>
            </a:r>
          </a:p>
          <a:p>
            <a:pPr marL="742950" lvl="1" indent="-285750">
              <a:buFont typeface="Arial" panose="020B0604020202020204" pitchFamily="34" charset="0"/>
              <a:buChar char="•"/>
            </a:pPr>
            <a:r>
              <a:rPr lang="fr-CA" sz="2400" dirty="0"/>
              <a:t>Tordeuse des bourgeons de l’épinette (TBE)</a:t>
            </a:r>
          </a:p>
          <a:p>
            <a:pPr marL="742950" lvl="1" indent="-285750">
              <a:buFont typeface="Arial" panose="020B0604020202020204" pitchFamily="34" charset="0"/>
              <a:buChar char="•"/>
            </a:pPr>
            <a:r>
              <a:rPr lang="fr-CA" sz="2400" dirty="0"/>
              <a:t>Développement éolien</a:t>
            </a:r>
          </a:p>
          <a:p>
            <a:pPr lvl="1"/>
            <a:r>
              <a:rPr lang="fr-CA" sz="6000" dirty="0"/>
              <a:t>        … </a:t>
            </a:r>
          </a:p>
        </p:txBody>
      </p:sp>
      <p:sp>
        <p:nvSpPr>
          <p:cNvPr id="20" name="Rectangle 19">
            <a:extLst>
              <a:ext uri="{FF2B5EF4-FFF2-40B4-BE49-F238E27FC236}">
                <a16:creationId xmlns:a16="http://schemas.microsoft.com/office/drawing/2014/main" id="{147B70B1-9DEA-8350-7F1C-AECB46881280}"/>
              </a:ext>
            </a:extLst>
          </p:cNvPr>
          <p:cNvSpPr/>
          <p:nvPr/>
        </p:nvSpPr>
        <p:spPr>
          <a:xfrm>
            <a:off x="0" y="1"/>
            <a:ext cx="12192000" cy="342899"/>
          </a:xfrm>
          <a:prstGeom prst="rect">
            <a:avLst/>
          </a:prstGeom>
          <a:solidFill>
            <a:srgbClr val="63747B"/>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chemeClr val="tx1"/>
                </a:solidFill>
              </a:rPr>
              <a:t>Introduction </a:t>
            </a:r>
            <a:r>
              <a:rPr lang="en-US" sz="2400" b="1" dirty="0">
                <a:solidFill>
                  <a:schemeClr val="bg2">
                    <a:lumMod val="90000"/>
                  </a:schemeClr>
                </a:solidFill>
              </a:rPr>
              <a:t>– </a:t>
            </a:r>
            <a:r>
              <a:rPr lang="en-US" sz="2400" b="1" dirty="0" err="1">
                <a:solidFill>
                  <a:schemeClr val="bg2">
                    <a:lumMod val="90000"/>
                  </a:schemeClr>
                </a:solidFill>
              </a:rPr>
              <a:t>Méthodes</a:t>
            </a:r>
            <a:r>
              <a:rPr lang="en-US" sz="2400" b="1" dirty="0">
                <a:solidFill>
                  <a:schemeClr val="bg2">
                    <a:lumMod val="90000"/>
                  </a:schemeClr>
                </a:solidFill>
              </a:rPr>
              <a:t> – </a:t>
            </a:r>
            <a:r>
              <a:rPr lang="en-US" sz="2400" b="1" dirty="0" err="1">
                <a:solidFill>
                  <a:schemeClr val="bg2">
                    <a:lumMod val="90000"/>
                  </a:schemeClr>
                </a:solidFill>
              </a:rPr>
              <a:t>Résultats</a:t>
            </a:r>
            <a:r>
              <a:rPr lang="fr-FR" sz="2400" b="1" dirty="0">
                <a:solidFill>
                  <a:schemeClr val="bg2">
                    <a:lumMod val="90000"/>
                  </a:schemeClr>
                </a:solidFill>
              </a:rPr>
              <a:t> – Conclusion</a:t>
            </a:r>
          </a:p>
        </p:txBody>
      </p:sp>
      <p:sp>
        <p:nvSpPr>
          <p:cNvPr id="22" name="ZoneTexte 21">
            <a:extLst>
              <a:ext uri="{FF2B5EF4-FFF2-40B4-BE49-F238E27FC236}">
                <a16:creationId xmlns:a16="http://schemas.microsoft.com/office/drawing/2014/main" id="{20C4FB9A-D2DD-A5C5-28D6-1B02DBF265C5}"/>
              </a:ext>
            </a:extLst>
          </p:cNvPr>
          <p:cNvSpPr txBox="1"/>
          <p:nvPr/>
        </p:nvSpPr>
        <p:spPr>
          <a:xfrm>
            <a:off x="11391901" y="-59383"/>
            <a:ext cx="800100" cy="461665"/>
          </a:xfrm>
          <a:prstGeom prst="rect">
            <a:avLst/>
          </a:prstGeom>
          <a:noFill/>
        </p:spPr>
        <p:txBody>
          <a:bodyPr wrap="square" rtlCol="0">
            <a:spAutoFit/>
          </a:bodyPr>
          <a:lstStyle/>
          <a:p>
            <a:r>
              <a:rPr lang="fr-FR" sz="2400" b="1" dirty="0"/>
              <a:t>8/19</a:t>
            </a:r>
          </a:p>
        </p:txBody>
      </p:sp>
    </p:spTree>
    <p:extLst>
      <p:ext uri="{BB962C8B-B14F-4D97-AF65-F5344CB8AC3E}">
        <p14:creationId xmlns:p14="http://schemas.microsoft.com/office/powerpoint/2010/main" val="257047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15567</TotalTime>
  <Words>3726</Words>
  <Application>Microsoft Office PowerPoint</Application>
  <PresentationFormat>Grand écran</PresentationFormat>
  <Paragraphs>258</Paragraphs>
  <Slides>26</Slides>
  <Notes>25</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26</vt:i4>
      </vt:variant>
    </vt:vector>
  </HeadingPairs>
  <TitlesOfParts>
    <vt:vector size="34" baseType="lpstr">
      <vt:lpstr>Aptos</vt:lpstr>
      <vt:lpstr>Aptos Display</vt:lpstr>
      <vt:lpstr>Arial</vt:lpstr>
      <vt:lpstr>Calibri</vt:lpstr>
      <vt:lpstr>CloSans</vt:lpstr>
      <vt:lpstr>Google Sans</vt:lpstr>
      <vt:lpstr>Tahoma</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Pierre Nassivera</dc:creator>
  <cp:lastModifiedBy>Pierre Nassivera</cp:lastModifiedBy>
  <cp:revision>143</cp:revision>
  <dcterms:created xsi:type="dcterms:W3CDTF">2025-04-09T21:06:23Z</dcterms:created>
  <dcterms:modified xsi:type="dcterms:W3CDTF">2025-04-26T18:30:35Z</dcterms:modified>
</cp:coreProperties>
</file>